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58" r:id="rId6"/>
    <p:sldMasterId id="2147483660" r:id="rId7"/>
  </p:sldMasterIdLst>
  <p:notesMasterIdLst>
    <p:notesMasterId r:id="rId49"/>
  </p:notesMasterIdLst>
  <p:handoutMasterIdLst>
    <p:handoutMasterId r:id="rId50"/>
  </p:handoutMasterIdLst>
  <p:sldIdLst>
    <p:sldId id="293" r:id="rId8"/>
    <p:sldId id="339" r:id="rId9"/>
    <p:sldId id="301" r:id="rId10"/>
    <p:sldId id="274" r:id="rId11"/>
    <p:sldId id="332" r:id="rId12"/>
    <p:sldId id="306" r:id="rId13"/>
    <p:sldId id="299" r:id="rId14"/>
    <p:sldId id="302" r:id="rId15"/>
    <p:sldId id="303" r:id="rId16"/>
    <p:sldId id="307" r:id="rId17"/>
    <p:sldId id="309" r:id="rId18"/>
    <p:sldId id="346" r:id="rId19"/>
    <p:sldId id="347" r:id="rId20"/>
    <p:sldId id="348" r:id="rId21"/>
    <p:sldId id="349" r:id="rId22"/>
    <p:sldId id="350" r:id="rId23"/>
    <p:sldId id="352" r:id="rId24"/>
    <p:sldId id="353" r:id="rId25"/>
    <p:sldId id="351" r:id="rId26"/>
    <p:sldId id="356" r:id="rId27"/>
    <p:sldId id="362" r:id="rId28"/>
    <p:sldId id="363" r:id="rId29"/>
    <p:sldId id="357" r:id="rId30"/>
    <p:sldId id="359" r:id="rId31"/>
    <p:sldId id="364" r:id="rId32"/>
    <p:sldId id="283" r:id="rId33"/>
    <p:sldId id="277" r:id="rId34"/>
    <p:sldId id="310" r:id="rId35"/>
    <p:sldId id="308" r:id="rId36"/>
    <p:sldId id="344" r:id="rId37"/>
    <p:sldId id="334" r:id="rId38"/>
    <p:sldId id="335" r:id="rId39"/>
    <p:sldId id="336" r:id="rId40"/>
    <p:sldId id="323" r:id="rId41"/>
    <p:sldId id="324" r:id="rId42"/>
    <p:sldId id="337" r:id="rId43"/>
    <p:sldId id="361" r:id="rId44"/>
    <p:sldId id="296" r:id="rId45"/>
    <p:sldId id="330" r:id="rId46"/>
    <p:sldId id="365" r:id="rId47"/>
    <p:sldId id="286" r:id="rId4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9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Svojanovská" userId="402474cb-6aca-4d19-af85-976fd4a0e6cc" providerId="ADAL" clId="{D4E69B75-AB37-43D0-825A-C2BEF233EB26}"/>
    <pc:docChg chg="undo custSel addSld delSld modSld sldOrd">
      <pc:chgData name="Barbara Svojanovská" userId="402474cb-6aca-4d19-af85-976fd4a0e6cc" providerId="ADAL" clId="{D4E69B75-AB37-43D0-825A-C2BEF233EB26}" dt="2025-02-13T12:32:34.869" v="817" actId="478"/>
      <pc:docMkLst>
        <pc:docMk/>
      </pc:docMkLst>
      <pc:sldChg chg="modSp">
        <pc:chgData name="Barbara Svojanovská" userId="402474cb-6aca-4d19-af85-976fd4a0e6cc" providerId="ADAL" clId="{D4E69B75-AB37-43D0-825A-C2BEF233EB26}" dt="2025-02-11T09:40:04.684" v="1" actId="20577"/>
        <pc:sldMkLst>
          <pc:docMk/>
          <pc:sldMk cId="2503296249" sldId="274"/>
        </pc:sldMkLst>
        <pc:spChg chg="mod">
          <ac:chgData name="Barbara Svojanovská" userId="402474cb-6aca-4d19-af85-976fd4a0e6cc" providerId="ADAL" clId="{D4E69B75-AB37-43D0-825A-C2BEF233EB26}" dt="2025-02-11T09:40:04.684" v="1" actId="20577"/>
          <ac:spMkLst>
            <pc:docMk/>
            <pc:sldMk cId="2503296249" sldId="274"/>
            <ac:spMk id="6" creationId="{87054DB8-B08D-4CA2-A346-EE0144FE0C1E}"/>
          </ac:spMkLst>
        </pc:spChg>
      </pc:sldChg>
      <pc:sldChg chg="modSp">
        <pc:chgData name="Barbara Svojanovská" userId="402474cb-6aca-4d19-af85-976fd4a0e6cc" providerId="ADAL" clId="{D4E69B75-AB37-43D0-825A-C2BEF233EB26}" dt="2025-02-13T10:44:02.908" v="797" actId="255"/>
        <pc:sldMkLst>
          <pc:docMk/>
          <pc:sldMk cId="4230854658" sldId="277"/>
        </pc:sldMkLst>
        <pc:spChg chg="mod">
          <ac:chgData name="Barbara Svojanovská" userId="402474cb-6aca-4d19-af85-976fd4a0e6cc" providerId="ADAL" clId="{D4E69B75-AB37-43D0-825A-C2BEF233EB26}" dt="2025-02-13T10:43:44.861" v="794" actId="20577"/>
          <ac:spMkLst>
            <pc:docMk/>
            <pc:sldMk cId="4230854658" sldId="277"/>
            <ac:spMk id="2" creationId="{18B462FC-1158-4240-8D7B-345F43071105}"/>
          </ac:spMkLst>
        </pc:spChg>
        <pc:spChg chg="mod">
          <ac:chgData name="Barbara Svojanovská" userId="402474cb-6aca-4d19-af85-976fd4a0e6cc" providerId="ADAL" clId="{D4E69B75-AB37-43D0-825A-C2BEF233EB26}" dt="2025-02-13T10:44:02.908" v="797" actId="255"/>
          <ac:spMkLst>
            <pc:docMk/>
            <pc:sldMk cId="4230854658" sldId="277"/>
            <ac:spMk id="19" creationId="{E871D948-1EE5-4CBD-9ED2-4DF3ADE8C244}"/>
          </ac:spMkLst>
        </pc:spChg>
      </pc:sldChg>
      <pc:sldChg chg="modSp ord">
        <pc:chgData name="Barbara Svojanovská" userId="402474cb-6aca-4d19-af85-976fd4a0e6cc" providerId="ADAL" clId="{D4E69B75-AB37-43D0-825A-C2BEF233EB26}" dt="2025-02-13T10:33:35.912" v="716"/>
        <pc:sldMkLst>
          <pc:docMk/>
          <pc:sldMk cId="3295329732" sldId="283"/>
        </pc:sldMkLst>
        <pc:spChg chg="mod">
          <ac:chgData name="Barbara Svojanovská" userId="402474cb-6aca-4d19-af85-976fd4a0e6cc" providerId="ADAL" clId="{D4E69B75-AB37-43D0-825A-C2BEF233EB26}" dt="2025-02-11T11:45:31.631" v="351" actId="255"/>
          <ac:spMkLst>
            <pc:docMk/>
            <pc:sldMk cId="3295329732" sldId="283"/>
            <ac:spMk id="2" creationId="{18B462FC-1158-4240-8D7B-345F43071105}"/>
          </ac:spMkLst>
        </pc:spChg>
      </pc:sldChg>
      <pc:sldChg chg="addSp delSp">
        <pc:chgData name="Barbara Svojanovská" userId="402474cb-6aca-4d19-af85-976fd4a0e6cc" providerId="ADAL" clId="{D4E69B75-AB37-43D0-825A-C2BEF233EB26}" dt="2025-02-13T12:32:34.869" v="817" actId="478"/>
        <pc:sldMkLst>
          <pc:docMk/>
          <pc:sldMk cId="431564984" sldId="302"/>
        </pc:sldMkLst>
        <pc:picChg chg="add del">
          <ac:chgData name="Barbara Svojanovská" userId="402474cb-6aca-4d19-af85-976fd4a0e6cc" providerId="ADAL" clId="{D4E69B75-AB37-43D0-825A-C2BEF233EB26}" dt="2025-02-13T12:32:34.869" v="817" actId="478"/>
          <ac:picMkLst>
            <pc:docMk/>
            <pc:sldMk cId="431564984" sldId="302"/>
            <ac:picMk id="12" creationId="{833733D8-BC75-4BF3-82A4-D68EC3EDF471}"/>
          </ac:picMkLst>
        </pc:picChg>
      </pc:sldChg>
      <pc:sldChg chg="delSp">
        <pc:chgData name="Barbara Svojanovská" userId="402474cb-6aca-4d19-af85-976fd4a0e6cc" providerId="ADAL" clId="{D4E69B75-AB37-43D0-825A-C2BEF233EB26}" dt="2025-02-13T12:32:24.590" v="815" actId="478"/>
        <pc:sldMkLst>
          <pc:docMk/>
          <pc:sldMk cId="3657378342" sldId="303"/>
        </pc:sldMkLst>
        <pc:spChg chg="del">
          <ac:chgData name="Barbara Svojanovská" userId="402474cb-6aca-4d19-af85-976fd4a0e6cc" providerId="ADAL" clId="{D4E69B75-AB37-43D0-825A-C2BEF233EB26}" dt="2025-02-13T12:32:24.590" v="815" actId="478"/>
          <ac:spMkLst>
            <pc:docMk/>
            <pc:sldMk cId="3657378342" sldId="303"/>
            <ac:spMk id="21" creationId="{C219448C-F3C8-4699-B28F-C02A391016E4}"/>
          </ac:spMkLst>
        </pc:spChg>
      </pc:sldChg>
      <pc:sldChg chg="modSp">
        <pc:chgData name="Barbara Svojanovská" userId="402474cb-6aca-4d19-af85-976fd4a0e6cc" providerId="ADAL" clId="{D4E69B75-AB37-43D0-825A-C2BEF233EB26}" dt="2025-02-11T09:43:59.452" v="6" actId="20577"/>
        <pc:sldMkLst>
          <pc:docMk/>
          <pc:sldMk cId="4068094834" sldId="307"/>
        </pc:sldMkLst>
        <pc:spChg chg="mod">
          <ac:chgData name="Barbara Svojanovská" userId="402474cb-6aca-4d19-af85-976fd4a0e6cc" providerId="ADAL" clId="{D4E69B75-AB37-43D0-825A-C2BEF233EB26}" dt="2025-02-11T09:43:59.452" v="6" actId="20577"/>
          <ac:spMkLst>
            <pc:docMk/>
            <pc:sldMk cId="4068094834" sldId="307"/>
            <ac:spMk id="2" creationId="{87D1DDBB-16A9-446B-95DC-71F383DCE88D}"/>
          </ac:spMkLst>
        </pc:spChg>
      </pc:sldChg>
      <pc:sldChg chg="modSp">
        <pc:chgData name="Barbara Svojanovská" userId="402474cb-6aca-4d19-af85-976fd4a0e6cc" providerId="ADAL" clId="{D4E69B75-AB37-43D0-825A-C2BEF233EB26}" dt="2025-02-11T11:49:29.451" v="380" actId="20577"/>
        <pc:sldMkLst>
          <pc:docMk/>
          <pc:sldMk cId="615371514" sldId="308"/>
        </pc:sldMkLst>
        <pc:spChg chg="mod">
          <ac:chgData name="Barbara Svojanovská" userId="402474cb-6aca-4d19-af85-976fd4a0e6cc" providerId="ADAL" clId="{D4E69B75-AB37-43D0-825A-C2BEF233EB26}" dt="2025-02-11T11:49:29.451" v="380" actId="20577"/>
          <ac:spMkLst>
            <pc:docMk/>
            <pc:sldMk cId="615371514" sldId="308"/>
            <ac:spMk id="4" creationId="{CC752697-733B-4931-8B37-4B0923C81401}"/>
          </ac:spMkLst>
        </pc:spChg>
      </pc:sldChg>
      <pc:sldChg chg="modSp">
        <pc:chgData name="Barbara Svojanovská" userId="402474cb-6aca-4d19-af85-976fd4a0e6cc" providerId="ADAL" clId="{D4E69B75-AB37-43D0-825A-C2BEF233EB26}" dt="2025-02-13T11:14:12.391" v="798" actId="20577"/>
        <pc:sldMkLst>
          <pc:docMk/>
          <pc:sldMk cId="558419826" sldId="310"/>
        </pc:sldMkLst>
        <pc:spChg chg="mod">
          <ac:chgData name="Barbara Svojanovská" userId="402474cb-6aca-4d19-af85-976fd4a0e6cc" providerId="ADAL" clId="{D4E69B75-AB37-43D0-825A-C2BEF233EB26}" dt="2025-02-11T11:46:16.147" v="364" actId="20577"/>
          <ac:spMkLst>
            <pc:docMk/>
            <pc:sldMk cId="558419826" sldId="310"/>
            <ac:spMk id="2" creationId="{A2E2DECB-CE89-497C-BA65-4C982D846483}"/>
          </ac:spMkLst>
        </pc:spChg>
        <pc:spChg chg="mod">
          <ac:chgData name="Barbara Svojanovská" userId="402474cb-6aca-4d19-af85-976fd4a0e6cc" providerId="ADAL" clId="{D4E69B75-AB37-43D0-825A-C2BEF233EB26}" dt="2025-02-11T11:47:07.667" v="370" actId="20577"/>
          <ac:spMkLst>
            <pc:docMk/>
            <pc:sldMk cId="558419826" sldId="310"/>
            <ac:spMk id="6" creationId="{DF899495-5E42-4999-A440-41CAD2357BF1}"/>
          </ac:spMkLst>
        </pc:spChg>
        <pc:spChg chg="mod">
          <ac:chgData name="Barbara Svojanovská" userId="402474cb-6aca-4d19-af85-976fd4a0e6cc" providerId="ADAL" clId="{D4E69B75-AB37-43D0-825A-C2BEF233EB26}" dt="2025-02-13T11:14:12.391" v="798" actId="20577"/>
          <ac:spMkLst>
            <pc:docMk/>
            <pc:sldMk cId="558419826" sldId="310"/>
            <ac:spMk id="7" creationId="{C7E547E6-245B-4635-9B38-6D44F2E1CF38}"/>
          </ac:spMkLst>
        </pc:spChg>
      </pc:sldChg>
      <pc:sldChg chg="modSp">
        <pc:chgData name="Barbara Svojanovská" userId="402474cb-6aca-4d19-af85-976fd4a0e6cc" providerId="ADAL" clId="{D4E69B75-AB37-43D0-825A-C2BEF233EB26}" dt="2025-02-11T11:56:21.420" v="664" actId="20577"/>
        <pc:sldMkLst>
          <pc:docMk/>
          <pc:sldMk cId="1134455333" sldId="334"/>
        </pc:sldMkLst>
        <pc:spChg chg="mod">
          <ac:chgData name="Barbara Svojanovská" userId="402474cb-6aca-4d19-af85-976fd4a0e6cc" providerId="ADAL" clId="{D4E69B75-AB37-43D0-825A-C2BEF233EB26}" dt="2025-02-11T11:56:21.420" v="664" actId="20577"/>
          <ac:spMkLst>
            <pc:docMk/>
            <pc:sldMk cId="1134455333" sldId="334"/>
            <ac:spMk id="5" creationId="{F8174CD9-322D-4E51-A263-5DA7EA67F0BB}"/>
          </ac:spMkLst>
        </pc:spChg>
      </pc:sldChg>
      <pc:sldChg chg="addSp delSp modSp">
        <pc:chgData name="Barbara Svojanovská" userId="402474cb-6aca-4d19-af85-976fd4a0e6cc" providerId="ADAL" clId="{D4E69B75-AB37-43D0-825A-C2BEF233EB26}" dt="2025-02-11T11:58:37.620" v="670" actId="20577"/>
        <pc:sldMkLst>
          <pc:docMk/>
          <pc:sldMk cId="4265322675" sldId="337"/>
        </pc:sldMkLst>
        <pc:spChg chg="mod">
          <ac:chgData name="Barbara Svojanovská" userId="402474cb-6aca-4d19-af85-976fd4a0e6cc" providerId="ADAL" clId="{D4E69B75-AB37-43D0-825A-C2BEF233EB26}" dt="2025-02-11T11:57:29.364" v="665" actId="20577"/>
          <ac:spMkLst>
            <pc:docMk/>
            <pc:sldMk cId="4265322675" sldId="337"/>
            <ac:spMk id="6" creationId="{A88BFE14-ADB0-43AA-979B-2518EEE5375A}"/>
          </ac:spMkLst>
        </pc:spChg>
        <pc:spChg chg="mod">
          <ac:chgData name="Barbara Svojanovská" userId="402474cb-6aca-4d19-af85-976fd4a0e6cc" providerId="ADAL" clId="{D4E69B75-AB37-43D0-825A-C2BEF233EB26}" dt="2025-02-11T11:58:37.620" v="670" actId="20577"/>
          <ac:spMkLst>
            <pc:docMk/>
            <pc:sldMk cId="4265322675" sldId="337"/>
            <ac:spMk id="7" creationId="{E0ED7BBB-02BA-4E0B-9287-009E62FE7277}"/>
          </ac:spMkLst>
        </pc:spChg>
        <pc:spChg chg="add mod">
          <ac:chgData name="Barbara Svojanovská" userId="402474cb-6aca-4d19-af85-976fd4a0e6cc" providerId="ADAL" clId="{D4E69B75-AB37-43D0-825A-C2BEF233EB26}" dt="2025-02-11T11:57:31.914" v="666" actId="478"/>
          <ac:spMkLst>
            <pc:docMk/>
            <pc:sldMk cId="4265322675" sldId="337"/>
            <ac:spMk id="8" creationId="{4C807638-FCC3-41C7-9C6C-3E813185A341}"/>
          </ac:spMkLst>
        </pc:spChg>
        <pc:picChg chg="mod">
          <ac:chgData name="Barbara Svojanovská" userId="402474cb-6aca-4d19-af85-976fd4a0e6cc" providerId="ADAL" clId="{D4E69B75-AB37-43D0-825A-C2BEF233EB26}" dt="2025-02-11T11:58:12.931" v="667" actId="1076"/>
          <ac:picMkLst>
            <pc:docMk/>
            <pc:sldMk cId="4265322675" sldId="337"/>
            <ac:picMk id="5" creationId="{55141ADF-8072-4632-A554-B41C83953BCF}"/>
          </ac:picMkLst>
        </pc:picChg>
        <pc:picChg chg="add mod">
          <ac:chgData name="Barbara Svojanovská" userId="402474cb-6aca-4d19-af85-976fd4a0e6cc" providerId="ADAL" clId="{D4E69B75-AB37-43D0-825A-C2BEF233EB26}" dt="2025-02-11T11:58:34.183" v="669" actId="1076"/>
          <ac:picMkLst>
            <pc:docMk/>
            <pc:sldMk cId="4265322675" sldId="337"/>
            <ac:picMk id="9" creationId="{BB3447B2-8EC5-412F-8356-2C45F2346298}"/>
          </ac:picMkLst>
        </pc:picChg>
        <pc:picChg chg="del">
          <ac:chgData name="Barbara Svojanovská" userId="402474cb-6aca-4d19-af85-976fd4a0e6cc" providerId="ADAL" clId="{D4E69B75-AB37-43D0-825A-C2BEF233EB26}" dt="2025-02-11T11:57:31.914" v="666" actId="478"/>
          <ac:picMkLst>
            <pc:docMk/>
            <pc:sldMk cId="4265322675" sldId="337"/>
            <ac:picMk id="1026" creationId="{CBD47703-914C-45BB-8453-27FF16D72599}"/>
          </ac:picMkLst>
        </pc:picChg>
      </pc:sldChg>
      <pc:sldChg chg="addSp delSp modSp">
        <pc:chgData name="Barbara Svojanovská" userId="402474cb-6aca-4d19-af85-976fd4a0e6cc" providerId="ADAL" clId="{D4E69B75-AB37-43D0-825A-C2BEF233EB26}" dt="2025-02-11T11:51:59.496" v="387" actId="1076"/>
        <pc:sldMkLst>
          <pc:docMk/>
          <pc:sldMk cId="1759494729" sldId="344"/>
        </pc:sldMkLst>
        <pc:spChg chg="add del mod">
          <ac:chgData name="Barbara Svojanovská" userId="402474cb-6aca-4d19-af85-976fd4a0e6cc" providerId="ADAL" clId="{D4E69B75-AB37-43D0-825A-C2BEF233EB26}" dt="2025-02-11T11:51:44.759" v="383"/>
          <ac:spMkLst>
            <pc:docMk/>
            <pc:sldMk cId="1759494729" sldId="344"/>
            <ac:spMk id="3" creationId="{9F0D8585-FBB4-414D-89DE-867EA25260A1}"/>
          </ac:spMkLst>
        </pc:spChg>
        <pc:picChg chg="add mod">
          <ac:chgData name="Barbara Svojanovská" userId="402474cb-6aca-4d19-af85-976fd4a0e6cc" providerId="ADAL" clId="{D4E69B75-AB37-43D0-825A-C2BEF233EB26}" dt="2025-02-11T11:51:59.496" v="387" actId="1076"/>
          <ac:picMkLst>
            <pc:docMk/>
            <pc:sldMk cId="1759494729" sldId="344"/>
            <ac:picMk id="4" creationId="{5990C67F-A7DF-4298-9080-D1806C5DE918}"/>
          </ac:picMkLst>
        </pc:picChg>
        <pc:picChg chg="del mod">
          <ac:chgData name="Barbara Svojanovská" userId="402474cb-6aca-4d19-af85-976fd4a0e6cc" providerId="ADAL" clId="{D4E69B75-AB37-43D0-825A-C2BEF233EB26}" dt="2025-02-11T11:51:28.509" v="382"/>
          <ac:picMkLst>
            <pc:docMk/>
            <pc:sldMk cId="1759494729" sldId="344"/>
            <ac:picMk id="11" creationId="{5A6C4CFD-9AA8-4CAC-ADBE-9F949788BF8D}"/>
          </ac:picMkLst>
        </pc:picChg>
      </pc:sldChg>
      <pc:sldChg chg="modSp">
        <pc:chgData name="Barbara Svojanovská" userId="402474cb-6aca-4d19-af85-976fd4a0e6cc" providerId="ADAL" clId="{D4E69B75-AB37-43D0-825A-C2BEF233EB26}" dt="2025-02-11T09:47:08.936" v="9" actId="12"/>
        <pc:sldMkLst>
          <pc:docMk/>
          <pc:sldMk cId="1815631660" sldId="346"/>
        </pc:sldMkLst>
        <pc:spChg chg="mod">
          <ac:chgData name="Barbara Svojanovská" userId="402474cb-6aca-4d19-af85-976fd4a0e6cc" providerId="ADAL" clId="{D4E69B75-AB37-43D0-825A-C2BEF233EB26}" dt="2025-02-11T09:47:08.936" v="9" actId="12"/>
          <ac:spMkLst>
            <pc:docMk/>
            <pc:sldMk cId="1815631660" sldId="346"/>
            <ac:spMk id="3" creationId="{1D4C8F34-6307-4F49-B954-4E151158CD4E}"/>
          </ac:spMkLst>
        </pc:spChg>
      </pc:sldChg>
      <pc:sldChg chg="modSp">
        <pc:chgData name="Barbara Svojanovská" userId="402474cb-6aca-4d19-af85-976fd4a0e6cc" providerId="ADAL" clId="{D4E69B75-AB37-43D0-825A-C2BEF233EB26}" dt="2025-02-11T09:51:58.227" v="25" actId="20577"/>
        <pc:sldMkLst>
          <pc:docMk/>
          <pc:sldMk cId="3173214099" sldId="347"/>
        </pc:sldMkLst>
        <pc:spChg chg="mod">
          <ac:chgData name="Barbara Svojanovská" userId="402474cb-6aca-4d19-af85-976fd4a0e6cc" providerId="ADAL" clId="{D4E69B75-AB37-43D0-825A-C2BEF233EB26}" dt="2025-02-11T09:51:58.227" v="25" actId="20577"/>
          <ac:spMkLst>
            <pc:docMk/>
            <pc:sldMk cId="3173214099" sldId="347"/>
            <ac:spMk id="3" creationId="{388833BD-A82F-4A5F-A1D5-E9C1CBEEBFCA}"/>
          </ac:spMkLst>
        </pc:spChg>
      </pc:sldChg>
      <pc:sldChg chg="modSp">
        <pc:chgData name="Barbara Svojanovská" userId="402474cb-6aca-4d19-af85-976fd4a0e6cc" providerId="ADAL" clId="{D4E69B75-AB37-43D0-825A-C2BEF233EB26}" dt="2025-02-11T09:53:38.207" v="33" actId="20577"/>
        <pc:sldMkLst>
          <pc:docMk/>
          <pc:sldMk cId="3313856030" sldId="348"/>
        </pc:sldMkLst>
        <pc:spChg chg="mod">
          <ac:chgData name="Barbara Svojanovská" userId="402474cb-6aca-4d19-af85-976fd4a0e6cc" providerId="ADAL" clId="{D4E69B75-AB37-43D0-825A-C2BEF233EB26}" dt="2025-02-11T09:53:38.207" v="33" actId="20577"/>
          <ac:spMkLst>
            <pc:docMk/>
            <pc:sldMk cId="3313856030" sldId="348"/>
            <ac:spMk id="3" creationId="{7CCDAA79-9C48-4F5D-87A2-E7AB2B940228}"/>
          </ac:spMkLst>
        </pc:spChg>
      </pc:sldChg>
      <pc:sldChg chg="modSp">
        <pc:chgData name="Barbara Svojanovská" userId="402474cb-6aca-4d19-af85-976fd4a0e6cc" providerId="ADAL" clId="{D4E69B75-AB37-43D0-825A-C2BEF233EB26}" dt="2025-02-11T09:56:18.493" v="48" actId="20577"/>
        <pc:sldMkLst>
          <pc:docMk/>
          <pc:sldMk cId="1785229954" sldId="349"/>
        </pc:sldMkLst>
        <pc:spChg chg="mod">
          <ac:chgData name="Barbara Svojanovská" userId="402474cb-6aca-4d19-af85-976fd4a0e6cc" providerId="ADAL" clId="{D4E69B75-AB37-43D0-825A-C2BEF233EB26}" dt="2025-02-11T09:56:18.493" v="48" actId="20577"/>
          <ac:spMkLst>
            <pc:docMk/>
            <pc:sldMk cId="1785229954" sldId="349"/>
            <ac:spMk id="5" creationId="{B9E9BCEF-4E77-45D5-8D99-8C74253AA6BF}"/>
          </ac:spMkLst>
        </pc:spChg>
      </pc:sldChg>
      <pc:sldChg chg="modSp">
        <pc:chgData name="Barbara Svojanovská" userId="402474cb-6aca-4d19-af85-976fd4a0e6cc" providerId="ADAL" clId="{D4E69B75-AB37-43D0-825A-C2BEF233EB26}" dt="2025-02-13T10:20:30.125" v="677" actId="20577"/>
        <pc:sldMkLst>
          <pc:docMk/>
          <pc:sldMk cId="1394895515" sldId="350"/>
        </pc:sldMkLst>
        <pc:spChg chg="mod">
          <ac:chgData name="Barbara Svojanovská" userId="402474cb-6aca-4d19-af85-976fd4a0e6cc" providerId="ADAL" clId="{D4E69B75-AB37-43D0-825A-C2BEF233EB26}" dt="2025-02-11T11:31:18.572" v="245" actId="207"/>
          <ac:spMkLst>
            <pc:docMk/>
            <pc:sldMk cId="1394895515" sldId="350"/>
            <ac:spMk id="2" creationId="{62D6F8B0-4E97-4125-B8FC-12E281BB20B4}"/>
          </ac:spMkLst>
        </pc:spChg>
        <pc:spChg chg="mod">
          <ac:chgData name="Barbara Svojanovská" userId="402474cb-6aca-4d19-af85-976fd4a0e6cc" providerId="ADAL" clId="{D4E69B75-AB37-43D0-825A-C2BEF233EB26}" dt="2025-02-13T10:20:30.125" v="677" actId="20577"/>
          <ac:spMkLst>
            <pc:docMk/>
            <pc:sldMk cId="1394895515" sldId="350"/>
            <ac:spMk id="5" creationId="{72E8D1E7-0322-47CF-A59A-F567230D4A0E}"/>
          </ac:spMkLst>
        </pc:spChg>
      </pc:sldChg>
      <pc:sldChg chg="addSp delSp modSp">
        <pc:chgData name="Barbara Svojanovská" userId="402474cb-6aca-4d19-af85-976fd4a0e6cc" providerId="ADAL" clId="{D4E69B75-AB37-43D0-825A-C2BEF233EB26}" dt="2025-02-11T11:35:15.421" v="268" actId="20577"/>
        <pc:sldMkLst>
          <pc:docMk/>
          <pc:sldMk cId="2324369433" sldId="351"/>
        </pc:sldMkLst>
        <pc:spChg chg="mod">
          <ac:chgData name="Barbara Svojanovská" userId="402474cb-6aca-4d19-af85-976fd4a0e6cc" providerId="ADAL" clId="{D4E69B75-AB37-43D0-825A-C2BEF233EB26}" dt="2025-02-11T11:35:15.421" v="268" actId="20577"/>
          <ac:spMkLst>
            <pc:docMk/>
            <pc:sldMk cId="2324369433" sldId="351"/>
            <ac:spMk id="2" creationId="{B3298FFE-A93E-4620-9ADE-B43203691A30}"/>
          </ac:spMkLst>
        </pc:spChg>
        <pc:spChg chg="del">
          <ac:chgData name="Barbara Svojanovská" userId="402474cb-6aca-4d19-af85-976fd4a0e6cc" providerId="ADAL" clId="{D4E69B75-AB37-43D0-825A-C2BEF233EB26}" dt="2025-02-11T10:18:19.571" v="207"/>
          <ac:spMkLst>
            <pc:docMk/>
            <pc:sldMk cId="2324369433" sldId="351"/>
            <ac:spMk id="4" creationId="{D2060DEB-755D-41E9-8E8B-7D643F5E8802}"/>
          </ac:spMkLst>
        </pc:spChg>
        <pc:picChg chg="add mod">
          <ac:chgData name="Barbara Svojanovská" userId="402474cb-6aca-4d19-af85-976fd4a0e6cc" providerId="ADAL" clId="{D4E69B75-AB37-43D0-825A-C2BEF233EB26}" dt="2025-02-11T11:35:11.338" v="266" actId="1076"/>
          <ac:picMkLst>
            <pc:docMk/>
            <pc:sldMk cId="2324369433" sldId="351"/>
            <ac:picMk id="3" creationId="{27E4024F-6DDD-47FC-B34C-706533A90660}"/>
          </ac:picMkLst>
        </pc:picChg>
      </pc:sldChg>
      <pc:sldChg chg="modSp">
        <pc:chgData name="Barbara Svojanovská" userId="402474cb-6aca-4d19-af85-976fd4a0e6cc" providerId="ADAL" clId="{D4E69B75-AB37-43D0-825A-C2BEF233EB26}" dt="2025-02-13T10:25:49.683" v="678" actId="113"/>
        <pc:sldMkLst>
          <pc:docMk/>
          <pc:sldMk cId="2761120028" sldId="352"/>
        </pc:sldMkLst>
        <pc:spChg chg="mod">
          <ac:chgData name="Barbara Svojanovská" userId="402474cb-6aca-4d19-af85-976fd4a0e6cc" providerId="ADAL" clId="{D4E69B75-AB37-43D0-825A-C2BEF233EB26}" dt="2025-02-13T10:25:49.683" v="678" actId="113"/>
          <ac:spMkLst>
            <pc:docMk/>
            <pc:sldMk cId="2761120028" sldId="352"/>
            <ac:spMk id="3" creationId="{26E33FD6-4970-4779-8842-447C753B476D}"/>
          </ac:spMkLst>
        </pc:spChg>
      </pc:sldChg>
      <pc:sldChg chg="addSp delSp modSp">
        <pc:chgData name="Barbara Svojanovská" userId="402474cb-6aca-4d19-af85-976fd4a0e6cc" providerId="ADAL" clId="{D4E69B75-AB37-43D0-825A-C2BEF233EB26}" dt="2025-02-11T11:31:44.319" v="246" actId="207"/>
        <pc:sldMkLst>
          <pc:docMk/>
          <pc:sldMk cId="484464703" sldId="353"/>
        </pc:sldMkLst>
        <pc:spChg chg="mod">
          <ac:chgData name="Barbara Svojanovská" userId="402474cb-6aca-4d19-af85-976fd4a0e6cc" providerId="ADAL" clId="{D4E69B75-AB37-43D0-825A-C2BEF233EB26}" dt="2025-02-11T11:31:44.319" v="246" actId="207"/>
          <ac:spMkLst>
            <pc:docMk/>
            <pc:sldMk cId="484464703" sldId="353"/>
            <ac:spMk id="2" creationId="{90048C00-7157-423C-BCB7-9A426B1CF46A}"/>
          </ac:spMkLst>
        </pc:spChg>
        <pc:spChg chg="add del">
          <ac:chgData name="Barbara Svojanovská" userId="402474cb-6aca-4d19-af85-976fd4a0e6cc" providerId="ADAL" clId="{D4E69B75-AB37-43D0-825A-C2BEF233EB26}" dt="2025-02-11T10:11:57.608" v="185"/>
          <ac:spMkLst>
            <pc:docMk/>
            <pc:sldMk cId="484464703" sldId="353"/>
            <ac:spMk id="5" creationId="{46493880-78EE-446C-9E6D-080498D31072}"/>
          </ac:spMkLst>
        </pc:spChg>
        <pc:spChg chg="add del">
          <ac:chgData name="Barbara Svojanovská" userId="402474cb-6aca-4d19-af85-976fd4a0e6cc" providerId="ADAL" clId="{D4E69B75-AB37-43D0-825A-C2BEF233EB26}" dt="2025-02-11T10:11:47.339" v="184"/>
          <ac:spMkLst>
            <pc:docMk/>
            <pc:sldMk cId="484464703" sldId="353"/>
            <ac:spMk id="7" creationId="{D09067F9-D553-4AB5-9503-C3A321DE259C}"/>
          </ac:spMkLst>
        </pc:spChg>
        <pc:spChg chg="add del mod">
          <ac:chgData name="Barbara Svojanovská" userId="402474cb-6aca-4d19-af85-976fd4a0e6cc" providerId="ADAL" clId="{D4E69B75-AB37-43D0-825A-C2BEF233EB26}" dt="2025-02-11T10:16:34.489" v="200"/>
          <ac:spMkLst>
            <pc:docMk/>
            <pc:sldMk cId="484464703" sldId="353"/>
            <ac:spMk id="11" creationId="{0CE34D80-6CCA-49F5-944F-9DED644B36F1}"/>
          </ac:spMkLst>
        </pc:spChg>
        <pc:graphicFrameChg chg="add del mod">
          <ac:chgData name="Barbara Svojanovská" userId="402474cb-6aca-4d19-af85-976fd4a0e6cc" providerId="ADAL" clId="{D4E69B75-AB37-43D0-825A-C2BEF233EB26}" dt="2025-02-11T10:11:47.339" v="184"/>
          <ac:graphicFrameMkLst>
            <pc:docMk/>
            <pc:sldMk cId="484464703" sldId="353"/>
            <ac:graphicFrameMk id="3" creationId="{EF53C550-64F4-42AD-8C49-6D1C5FAC75C4}"/>
          </ac:graphicFrameMkLst>
        </pc:graphicFrameChg>
        <pc:graphicFrameChg chg="add del">
          <ac:chgData name="Barbara Svojanovská" userId="402474cb-6aca-4d19-af85-976fd4a0e6cc" providerId="ADAL" clId="{D4E69B75-AB37-43D0-825A-C2BEF233EB26}" dt="2025-02-11T10:11:47.339" v="184"/>
          <ac:graphicFrameMkLst>
            <pc:docMk/>
            <pc:sldMk cId="484464703" sldId="353"/>
            <ac:graphicFrameMk id="4" creationId="{1E1D2ECD-5550-4A95-84CE-0EAB57B49BEA}"/>
          </ac:graphicFrameMkLst>
        </pc:graphicFrameChg>
        <pc:graphicFrameChg chg="add del">
          <ac:chgData name="Barbara Svojanovská" userId="402474cb-6aca-4d19-af85-976fd4a0e6cc" providerId="ADAL" clId="{D4E69B75-AB37-43D0-825A-C2BEF233EB26}" dt="2025-02-11T10:11:47.339" v="184"/>
          <ac:graphicFrameMkLst>
            <pc:docMk/>
            <pc:sldMk cId="484464703" sldId="353"/>
            <ac:graphicFrameMk id="6" creationId="{3A88F435-179B-440F-AD4B-8C8907B0B5AE}"/>
          </ac:graphicFrameMkLst>
        </pc:graphicFrameChg>
        <pc:picChg chg="add del mod">
          <ac:chgData name="Barbara Svojanovská" userId="402474cb-6aca-4d19-af85-976fd4a0e6cc" providerId="ADAL" clId="{D4E69B75-AB37-43D0-825A-C2BEF233EB26}" dt="2025-02-11T10:16:15.109" v="195"/>
          <ac:picMkLst>
            <pc:docMk/>
            <pc:sldMk cId="484464703" sldId="353"/>
            <ac:picMk id="8" creationId="{95C0C80E-7A93-461B-9F2A-AF28CBF193FD}"/>
          </ac:picMkLst>
        </pc:picChg>
        <pc:picChg chg="add mod">
          <ac:chgData name="Barbara Svojanovská" userId="402474cb-6aca-4d19-af85-976fd4a0e6cc" providerId="ADAL" clId="{D4E69B75-AB37-43D0-825A-C2BEF233EB26}" dt="2025-02-11T10:14:50.380" v="190" actId="1076"/>
          <ac:picMkLst>
            <pc:docMk/>
            <pc:sldMk cId="484464703" sldId="353"/>
            <ac:picMk id="9" creationId="{84043193-0D3D-478F-A622-5D60F6852115}"/>
          </ac:picMkLst>
        </pc:picChg>
        <pc:picChg chg="add mod">
          <ac:chgData name="Barbara Svojanovská" userId="402474cb-6aca-4d19-af85-976fd4a0e6cc" providerId="ADAL" clId="{D4E69B75-AB37-43D0-825A-C2BEF233EB26}" dt="2025-02-11T10:15:26.445" v="194" actId="1076"/>
          <ac:picMkLst>
            <pc:docMk/>
            <pc:sldMk cId="484464703" sldId="353"/>
            <ac:picMk id="10" creationId="{AC17E17F-E475-4611-A767-F8D5FF5BBE86}"/>
          </ac:picMkLst>
        </pc:picChg>
        <pc:picChg chg="add del mod">
          <ac:chgData name="Barbara Svojanovská" userId="402474cb-6aca-4d19-af85-976fd4a0e6cc" providerId="ADAL" clId="{D4E69B75-AB37-43D0-825A-C2BEF233EB26}" dt="2025-02-11T10:16:22.795" v="199"/>
          <ac:picMkLst>
            <pc:docMk/>
            <pc:sldMk cId="484464703" sldId="353"/>
            <ac:picMk id="12" creationId="{9C78C607-D5EA-4096-9925-43837D32B78E}"/>
          </ac:picMkLst>
        </pc:picChg>
        <pc:picChg chg="add mod">
          <ac:chgData name="Barbara Svojanovská" userId="402474cb-6aca-4d19-af85-976fd4a0e6cc" providerId="ADAL" clId="{D4E69B75-AB37-43D0-825A-C2BEF233EB26}" dt="2025-02-11T10:16:51.904" v="205" actId="1076"/>
          <ac:picMkLst>
            <pc:docMk/>
            <pc:sldMk cId="484464703" sldId="353"/>
            <ac:picMk id="13" creationId="{7B7D8308-F47C-4639-B178-7433DE3906CA}"/>
          </ac:picMkLst>
        </pc:picChg>
      </pc:sldChg>
      <pc:sldChg chg="modSp">
        <pc:chgData name="Barbara Svojanovská" userId="402474cb-6aca-4d19-af85-976fd4a0e6cc" providerId="ADAL" clId="{D4E69B75-AB37-43D0-825A-C2BEF233EB26}" dt="2025-02-11T10:39:11.417" v="232" actId="20577"/>
        <pc:sldMkLst>
          <pc:docMk/>
          <pc:sldMk cId="104477758" sldId="356"/>
        </pc:sldMkLst>
        <pc:spChg chg="mod">
          <ac:chgData name="Barbara Svojanovská" userId="402474cb-6aca-4d19-af85-976fd4a0e6cc" providerId="ADAL" clId="{D4E69B75-AB37-43D0-825A-C2BEF233EB26}" dt="2025-02-11T10:39:11.417" v="232" actId="20577"/>
          <ac:spMkLst>
            <pc:docMk/>
            <pc:sldMk cId="104477758" sldId="356"/>
            <ac:spMk id="3" creationId="{1E6001DF-4157-4BE0-9FD9-EE6767DA866B}"/>
          </ac:spMkLst>
        </pc:spChg>
      </pc:sldChg>
      <pc:sldChg chg="modSp">
        <pc:chgData name="Barbara Svojanovská" userId="402474cb-6aca-4d19-af85-976fd4a0e6cc" providerId="ADAL" clId="{D4E69B75-AB37-43D0-825A-C2BEF233EB26}" dt="2025-02-13T10:31:26.453" v="714" actId="20577"/>
        <pc:sldMkLst>
          <pc:docMk/>
          <pc:sldMk cId="1257743605" sldId="357"/>
        </pc:sldMkLst>
        <pc:spChg chg="mod">
          <ac:chgData name="Barbara Svojanovská" userId="402474cb-6aca-4d19-af85-976fd4a0e6cc" providerId="ADAL" clId="{D4E69B75-AB37-43D0-825A-C2BEF233EB26}" dt="2025-02-13T10:31:26.453" v="714" actId="20577"/>
          <ac:spMkLst>
            <pc:docMk/>
            <pc:sldMk cId="1257743605" sldId="357"/>
            <ac:spMk id="3" creationId="{3AFCEABA-C493-4C63-A716-CD03901DAB7B}"/>
          </ac:spMkLst>
        </pc:spChg>
      </pc:sldChg>
      <pc:sldChg chg="addSp delSp modSp">
        <pc:chgData name="Barbara Svojanovská" userId="402474cb-6aca-4d19-af85-976fd4a0e6cc" providerId="ADAL" clId="{D4E69B75-AB37-43D0-825A-C2BEF233EB26}" dt="2025-02-11T11:37:35.397" v="296" actId="1076"/>
        <pc:sldMkLst>
          <pc:docMk/>
          <pc:sldMk cId="1263620795" sldId="359"/>
        </pc:sldMkLst>
        <pc:spChg chg="mod">
          <ac:chgData name="Barbara Svojanovská" userId="402474cb-6aca-4d19-af85-976fd4a0e6cc" providerId="ADAL" clId="{D4E69B75-AB37-43D0-825A-C2BEF233EB26}" dt="2025-02-11T11:37:22.140" v="293" actId="20577"/>
          <ac:spMkLst>
            <pc:docMk/>
            <pc:sldMk cId="1263620795" sldId="359"/>
            <ac:spMk id="2" creationId="{9545B8F0-97BA-41B9-9801-EAA26D7054CE}"/>
          </ac:spMkLst>
        </pc:spChg>
        <pc:spChg chg="del">
          <ac:chgData name="Barbara Svojanovská" userId="402474cb-6aca-4d19-af85-976fd4a0e6cc" providerId="ADAL" clId="{D4E69B75-AB37-43D0-825A-C2BEF233EB26}" dt="2025-02-11T11:36:59.662" v="289"/>
          <ac:spMkLst>
            <pc:docMk/>
            <pc:sldMk cId="1263620795" sldId="359"/>
            <ac:spMk id="5" creationId="{A3215797-9976-4494-B687-4D18EACE0857}"/>
          </ac:spMkLst>
        </pc:spChg>
        <pc:picChg chg="add mod">
          <ac:chgData name="Barbara Svojanovská" userId="402474cb-6aca-4d19-af85-976fd4a0e6cc" providerId="ADAL" clId="{D4E69B75-AB37-43D0-825A-C2BEF233EB26}" dt="2025-02-11T11:37:35.397" v="296" actId="1076"/>
          <ac:picMkLst>
            <pc:docMk/>
            <pc:sldMk cId="1263620795" sldId="359"/>
            <ac:picMk id="3" creationId="{1AE52B05-DE03-4356-9CEA-695CDF7DE9F8}"/>
          </ac:picMkLst>
        </pc:picChg>
      </pc:sldChg>
      <pc:sldChg chg="modSp">
        <pc:chgData name="Barbara Svojanovská" userId="402474cb-6aca-4d19-af85-976fd4a0e6cc" providerId="ADAL" clId="{D4E69B75-AB37-43D0-825A-C2BEF233EB26}" dt="2025-02-13T11:31:35.930" v="814" actId="20577"/>
        <pc:sldMkLst>
          <pc:docMk/>
          <pc:sldMk cId="375995475" sldId="361"/>
        </pc:sldMkLst>
        <pc:spChg chg="mod">
          <ac:chgData name="Barbara Svojanovská" userId="402474cb-6aca-4d19-af85-976fd4a0e6cc" providerId="ADAL" clId="{D4E69B75-AB37-43D0-825A-C2BEF233EB26}" dt="2025-02-13T11:31:35.930" v="814" actId="20577"/>
          <ac:spMkLst>
            <pc:docMk/>
            <pc:sldMk cId="375995475" sldId="361"/>
            <ac:spMk id="6" creationId="{BCD6485E-93AE-476F-B20D-ADABFE58F3FD}"/>
          </ac:spMkLst>
        </pc:spChg>
      </pc:sldChg>
      <pc:sldChg chg="modSp">
        <pc:chgData name="Barbara Svojanovská" userId="402474cb-6aca-4d19-af85-976fd4a0e6cc" providerId="ADAL" clId="{D4E69B75-AB37-43D0-825A-C2BEF233EB26}" dt="2025-02-11T10:44:48.708" v="237" actId="20577"/>
        <pc:sldMkLst>
          <pc:docMk/>
          <pc:sldMk cId="650479774" sldId="362"/>
        </pc:sldMkLst>
        <pc:spChg chg="mod">
          <ac:chgData name="Barbara Svojanovská" userId="402474cb-6aca-4d19-af85-976fd4a0e6cc" providerId="ADAL" clId="{D4E69B75-AB37-43D0-825A-C2BEF233EB26}" dt="2025-02-11T10:44:48.708" v="237" actId="20577"/>
          <ac:spMkLst>
            <pc:docMk/>
            <pc:sldMk cId="650479774" sldId="362"/>
            <ac:spMk id="3" creationId="{1E6001DF-4157-4BE0-9FD9-EE6767DA866B}"/>
          </ac:spMkLst>
        </pc:spChg>
      </pc:sldChg>
      <pc:sldChg chg="modSp">
        <pc:chgData name="Barbara Svojanovská" userId="402474cb-6aca-4d19-af85-976fd4a0e6cc" providerId="ADAL" clId="{D4E69B75-AB37-43D0-825A-C2BEF233EB26}" dt="2025-02-11T10:46:08.768" v="241" actId="948"/>
        <pc:sldMkLst>
          <pc:docMk/>
          <pc:sldMk cId="2924212779" sldId="363"/>
        </pc:sldMkLst>
        <pc:spChg chg="mod">
          <ac:chgData name="Barbara Svojanovská" userId="402474cb-6aca-4d19-af85-976fd4a0e6cc" providerId="ADAL" clId="{D4E69B75-AB37-43D0-825A-C2BEF233EB26}" dt="2025-02-11T10:46:08.768" v="241" actId="948"/>
          <ac:spMkLst>
            <pc:docMk/>
            <pc:sldMk cId="2924212779" sldId="363"/>
            <ac:spMk id="3" creationId="{1E6001DF-4157-4BE0-9FD9-EE6767DA866B}"/>
          </ac:spMkLst>
        </pc:spChg>
      </pc:sldChg>
      <pc:sldChg chg="addSp delSp modSp">
        <pc:chgData name="Barbara Svojanovská" userId="402474cb-6aca-4d19-af85-976fd4a0e6cc" providerId="ADAL" clId="{D4E69B75-AB37-43D0-825A-C2BEF233EB26}" dt="2025-02-13T10:36:01.545" v="724" actId="207"/>
        <pc:sldMkLst>
          <pc:docMk/>
          <pc:sldMk cId="1925495802" sldId="364"/>
        </pc:sldMkLst>
        <pc:spChg chg="mod">
          <ac:chgData name="Barbara Svojanovská" userId="402474cb-6aca-4d19-af85-976fd4a0e6cc" providerId="ADAL" clId="{D4E69B75-AB37-43D0-825A-C2BEF233EB26}" dt="2025-02-11T11:39:59.890" v="302" actId="14100"/>
          <ac:spMkLst>
            <pc:docMk/>
            <pc:sldMk cId="1925495802" sldId="364"/>
            <ac:spMk id="2" creationId="{D7B4B537-6B12-4B5D-9B06-13434EA1E917}"/>
          </ac:spMkLst>
        </pc:spChg>
        <pc:spChg chg="del">
          <ac:chgData name="Barbara Svojanovská" userId="402474cb-6aca-4d19-af85-976fd4a0e6cc" providerId="ADAL" clId="{D4E69B75-AB37-43D0-825A-C2BEF233EB26}" dt="2025-02-11T11:39:25.756" v="298"/>
          <ac:spMkLst>
            <pc:docMk/>
            <pc:sldMk cId="1925495802" sldId="364"/>
            <ac:spMk id="4" creationId="{4B0040FE-9711-4CB2-8DB5-D6A5769F5F78}"/>
          </ac:spMkLst>
        </pc:spChg>
        <pc:picChg chg="add mod">
          <ac:chgData name="Barbara Svojanovská" userId="402474cb-6aca-4d19-af85-976fd4a0e6cc" providerId="ADAL" clId="{D4E69B75-AB37-43D0-825A-C2BEF233EB26}" dt="2025-02-13T10:36:01.545" v="724" actId="207"/>
          <ac:picMkLst>
            <pc:docMk/>
            <pc:sldMk cId="1925495802" sldId="364"/>
            <ac:picMk id="3" creationId="{BAA753F5-6B80-4406-8F99-43594CF20DA7}"/>
          </ac:picMkLst>
        </pc:picChg>
        <pc:picChg chg="add mod">
          <ac:chgData name="Barbara Svojanovská" userId="402474cb-6aca-4d19-af85-976fd4a0e6cc" providerId="ADAL" clId="{D4E69B75-AB37-43D0-825A-C2BEF233EB26}" dt="2025-02-13T10:35:38.749" v="723" actId="207"/>
          <ac:picMkLst>
            <pc:docMk/>
            <pc:sldMk cId="1925495802" sldId="364"/>
            <ac:picMk id="5" creationId="{43C0D6EB-4D8F-44BA-9EC5-FEB69F184AEF}"/>
          </ac:picMkLst>
        </pc:picChg>
      </pc:sldChg>
      <pc:sldChg chg="addSp delSp modSp add">
        <pc:chgData name="Barbara Svojanovská" userId="402474cb-6aca-4d19-af85-976fd4a0e6cc" providerId="ADAL" clId="{D4E69B75-AB37-43D0-825A-C2BEF233EB26}" dt="2025-02-11T12:08:39.379" v="675" actId="1076"/>
        <pc:sldMkLst>
          <pc:docMk/>
          <pc:sldMk cId="3011114054" sldId="365"/>
        </pc:sldMkLst>
        <pc:spChg chg="del">
          <ac:chgData name="Barbara Svojanovská" userId="402474cb-6aca-4d19-af85-976fd4a0e6cc" providerId="ADAL" clId="{D4E69B75-AB37-43D0-825A-C2BEF233EB26}" dt="2025-02-11T12:08:25.997" v="672"/>
          <ac:spMkLst>
            <pc:docMk/>
            <pc:sldMk cId="3011114054" sldId="365"/>
            <ac:spMk id="3" creationId="{821BAEB6-E026-4D86-A443-ACD13C1E1029}"/>
          </ac:spMkLst>
        </pc:spChg>
        <pc:picChg chg="add mod">
          <ac:chgData name="Barbara Svojanovská" userId="402474cb-6aca-4d19-af85-976fd4a0e6cc" providerId="ADAL" clId="{D4E69B75-AB37-43D0-825A-C2BEF233EB26}" dt="2025-02-11T12:08:39.379" v="675" actId="1076"/>
          <ac:picMkLst>
            <pc:docMk/>
            <pc:sldMk cId="3011114054" sldId="365"/>
            <ac:picMk id="4" creationId="{4728790B-47EE-44E0-A288-201C168B282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FE9E010-61C2-4416-B6C5-A78123B9A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928D20-91F9-40D4-9271-B172976B11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910A1-76FD-4CCB-B5AB-56981A9D0132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0145E4-2E1A-4145-BF46-8A4D936EA4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77C57B-3BE7-408E-95BB-30DD740C10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E2BF6-03E8-4FA6-BA49-6405FAD80D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03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273F6-E466-49C0-9A86-5DC9C9207BC4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5E812-EBD4-4FF0-A903-348B4B070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10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5E812-EBD4-4FF0-A903-348B4B0708C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29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849A6091-7E93-40EC-B138-FDE4CD59BED9}"/>
              </a:ext>
            </a:extLst>
          </p:cNvPr>
          <p:cNvSpPr/>
          <p:nvPr userDrawn="1"/>
        </p:nvSpPr>
        <p:spPr>
          <a:xfrm>
            <a:off x="0" y="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6DED628C-600E-4C31-A0BF-CC8663976258}"/>
              </a:ext>
            </a:extLst>
          </p:cNvPr>
          <p:cNvSpPr/>
          <p:nvPr userDrawn="1"/>
        </p:nvSpPr>
        <p:spPr>
          <a:xfrm>
            <a:off x="8418572" y="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">
            <a:extLst>
              <a:ext uri="{FF2B5EF4-FFF2-40B4-BE49-F238E27FC236}">
                <a16:creationId xmlns:a16="http://schemas.microsoft.com/office/drawing/2014/main" id="{1701CA47-035C-417C-9EF6-EF1401CED4BE}"/>
              </a:ext>
            </a:extLst>
          </p:cNvPr>
          <p:cNvSpPr/>
          <p:nvPr userDrawn="1"/>
        </p:nvSpPr>
        <p:spPr>
          <a:xfrm flipH="1">
            <a:off x="0" y="366832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52D364A-2056-458B-B137-BE59D41C869D}"/>
              </a:ext>
            </a:extLst>
          </p:cNvPr>
          <p:cNvSpPr/>
          <p:nvPr userDrawn="1"/>
        </p:nvSpPr>
        <p:spPr>
          <a:xfrm flipH="1">
            <a:off x="3773437" y="366832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07DA8F4-A636-4B17-9732-731C3EEEC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3" t="8922" r="1475" b="6464"/>
          <a:stretch/>
        </p:blipFill>
        <p:spPr>
          <a:xfrm>
            <a:off x="695326" y="730858"/>
            <a:ext cx="2117348" cy="540000"/>
          </a:xfrm>
          <a:prstGeom prst="rect">
            <a:avLst/>
          </a:prstGeom>
        </p:spPr>
      </p:pic>
      <p:sp>
        <p:nvSpPr>
          <p:cNvPr id="14" name="Nadpis 13">
            <a:extLst>
              <a:ext uri="{FF2B5EF4-FFF2-40B4-BE49-F238E27FC236}">
                <a16:creationId xmlns:a16="http://schemas.microsoft.com/office/drawing/2014/main" id="{9C41B134-BB45-476B-8040-F6D5EE6BA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9" y="4400549"/>
            <a:ext cx="6840536" cy="17179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prezentace, 3 řádky, velikost 40</a:t>
            </a:r>
          </a:p>
        </p:txBody>
      </p:sp>
    </p:spTree>
    <p:extLst>
      <p:ext uri="{BB962C8B-B14F-4D97-AF65-F5344CB8AC3E}">
        <p14:creationId xmlns:p14="http://schemas.microsoft.com/office/powerpoint/2010/main" val="2649491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459" userDrawn="1">
          <p15:clr>
            <a:srgbClr val="A4A3A4"/>
          </p15:clr>
        </p15:guide>
        <p15:guide id="3" orient="horz" pos="3861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  <p15:guide id="7" pos="2933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ůležité údaj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107393"/>
            <a:ext cx="5040313" cy="1620000"/>
          </a:xfrm>
        </p:spPr>
        <p:txBody>
          <a:bodyPr tIns="0" bIns="0" anchor="ctr"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</a:t>
            </a:r>
            <a:br>
              <a:rPr lang="cs-CZ" dirty="0"/>
            </a:br>
            <a:r>
              <a:rPr lang="cs-CZ" dirty="0"/>
              <a:t>3 řádky,</a:t>
            </a:r>
            <a:br>
              <a:rPr lang="cs-CZ" dirty="0"/>
            </a:br>
            <a:r>
              <a:rPr lang="cs-CZ" dirty="0"/>
              <a:t>velikost 36</a:t>
            </a: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53FA30D9-5F3D-42A1-ABC7-F792BC8F6C88}"/>
              </a:ext>
            </a:extLst>
          </p:cNvPr>
          <p:cNvSpPr/>
          <p:nvPr userDrawn="1"/>
        </p:nvSpPr>
        <p:spPr>
          <a:xfrm>
            <a:off x="6095999" y="747393"/>
            <a:ext cx="1973455" cy="1620000"/>
          </a:xfrm>
          <a:custGeom>
            <a:avLst/>
            <a:gdLst>
              <a:gd name="connsiteX0" fmla="*/ 0 w 2774696"/>
              <a:gd name="connsiteY0" fmla="*/ 0 h 2340000"/>
              <a:gd name="connsiteX1" fmla="*/ 2459504 w 2774696"/>
              <a:gd name="connsiteY1" fmla="*/ 0 h 2340000"/>
              <a:gd name="connsiteX2" fmla="*/ 2459504 w 2774696"/>
              <a:gd name="connsiteY2" fmla="*/ 345257 h 2340000"/>
              <a:gd name="connsiteX3" fmla="*/ 2774696 w 2774696"/>
              <a:gd name="connsiteY3" fmla="*/ 345257 h 2340000"/>
              <a:gd name="connsiteX4" fmla="*/ 2774696 w 2774696"/>
              <a:gd name="connsiteY4" fmla="*/ 1994734 h 2340000"/>
              <a:gd name="connsiteX5" fmla="*/ 2459504 w 2774696"/>
              <a:gd name="connsiteY5" fmla="*/ 1994734 h 2340000"/>
              <a:gd name="connsiteX6" fmla="*/ 2459504 w 2774696"/>
              <a:gd name="connsiteY6" fmla="*/ 2340000 h 2340000"/>
              <a:gd name="connsiteX7" fmla="*/ 0 w 2774696"/>
              <a:gd name="connsiteY7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4696" h="2340000">
                <a:moveTo>
                  <a:pt x="0" y="0"/>
                </a:moveTo>
                <a:lnTo>
                  <a:pt x="2459504" y="0"/>
                </a:lnTo>
                <a:lnTo>
                  <a:pt x="2459504" y="345257"/>
                </a:lnTo>
                <a:lnTo>
                  <a:pt x="2774696" y="345257"/>
                </a:lnTo>
                <a:lnTo>
                  <a:pt x="2774696" y="1994734"/>
                </a:lnTo>
                <a:lnTo>
                  <a:pt x="2459504" y="1994734"/>
                </a:lnTo>
                <a:lnTo>
                  <a:pt x="2459504" y="2340000"/>
                </a:lnTo>
                <a:lnTo>
                  <a:pt x="0" y="2340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B38AA15E-7BF6-494F-939D-207AD512772B}"/>
              </a:ext>
            </a:extLst>
          </p:cNvPr>
          <p:cNvSpPr/>
          <p:nvPr userDrawn="1"/>
        </p:nvSpPr>
        <p:spPr>
          <a:xfrm flipH="1">
            <a:off x="6095998" y="2537889"/>
            <a:ext cx="1973455" cy="1620000"/>
          </a:xfrm>
          <a:custGeom>
            <a:avLst/>
            <a:gdLst>
              <a:gd name="connsiteX0" fmla="*/ 2774696 w 2774696"/>
              <a:gd name="connsiteY0" fmla="*/ 0 h 2340000"/>
              <a:gd name="connsiteX1" fmla="*/ 2340000 w 2774696"/>
              <a:gd name="connsiteY1" fmla="*/ 0 h 2340000"/>
              <a:gd name="connsiteX2" fmla="*/ 1921256 w 2774696"/>
              <a:gd name="connsiteY2" fmla="*/ 0 h 2340000"/>
              <a:gd name="connsiteX3" fmla="*/ 0 w 2774696"/>
              <a:gd name="connsiteY3" fmla="*/ 0 h 2340000"/>
              <a:gd name="connsiteX4" fmla="*/ 0 w 2774696"/>
              <a:gd name="connsiteY4" fmla="*/ 345257 h 2340000"/>
              <a:gd name="connsiteX5" fmla="*/ 314417 w 2774696"/>
              <a:gd name="connsiteY5" fmla="*/ 345257 h 2340000"/>
              <a:gd name="connsiteX6" fmla="*/ 314417 w 2774696"/>
              <a:gd name="connsiteY6" fmla="*/ 1994734 h 2340000"/>
              <a:gd name="connsiteX7" fmla="*/ 0 w 2774696"/>
              <a:gd name="connsiteY7" fmla="*/ 1994734 h 2340000"/>
              <a:gd name="connsiteX8" fmla="*/ 0 w 2774696"/>
              <a:gd name="connsiteY8" fmla="*/ 2340000 h 2340000"/>
              <a:gd name="connsiteX9" fmla="*/ 1921256 w 2774696"/>
              <a:gd name="connsiteY9" fmla="*/ 2340000 h 2340000"/>
              <a:gd name="connsiteX10" fmla="*/ 2340000 w 2774696"/>
              <a:gd name="connsiteY10" fmla="*/ 2340000 h 2340000"/>
              <a:gd name="connsiteX11" fmla="*/ 2774696 w 2774696"/>
              <a:gd name="connsiteY11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4696" h="2340000">
                <a:moveTo>
                  <a:pt x="2774696" y="0"/>
                </a:moveTo>
                <a:lnTo>
                  <a:pt x="2340000" y="0"/>
                </a:lnTo>
                <a:lnTo>
                  <a:pt x="1921256" y="0"/>
                </a:lnTo>
                <a:lnTo>
                  <a:pt x="0" y="0"/>
                </a:lnTo>
                <a:lnTo>
                  <a:pt x="0" y="345257"/>
                </a:lnTo>
                <a:lnTo>
                  <a:pt x="314417" y="345257"/>
                </a:lnTo>
                <a:lnTo>
                  <a:pt x="314417" y="1994734"/>
                </a:lnTo>
                <a:lnTo>
                  <a:pt x="0" y="1994734"/>
                </a:lnTo>
                <a:lnTo>
                  <a:pt x="0" y="2340000"/>
                </a:lnTo>
                <a:lnTo>
                  <a:pt x="1921256" y="2340000"/>
                </a:lnTo>
                <a:lnTo>
                  <a:pt x="2340000" y="2340000"/>
                </a:lnTo>
                <a:lnTo>
                  <a:pt x="2774696" y="2340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9006CC89-74DD-48A9-80E3-E4B05F9334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3429000"/>
            <a:ext cx="5040313" cy="2505710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5E7E1E9D-C1D1-4809-85FF-DE5E2FFB1919}"/>
              </a:ext>
            </a:extLst>
          </p:cNvPr>
          <p:cNvSpPr/>
          <p:nvPr userDrawn="1"/>
        </p:nvSpPr>
        <p:spPr>
          <a:xfrm>
            <a:off x="6095999" y="4332568"/>
            <a:ext cx="1973455" cy="1620000"/>
          </a:xfrm>
          <a:custGeom>
            <a:avLst/>
            <a:gdLst>
              <a:gd name="connsiteX0" fmla="*/ 0 w 2774696"/>
              <a:gd name="connsiteY0" fmla="*/ 0 h 2340000"/>
              <a:gd name="connsiteX1" fmla="*/ 2459504 w 2774696"/>
              <a:gd name="connsiteY1" fmla="*/ 0 h 2340000"/>
              <a:gd name="connsiteX2" fmla="*/ 2459504 w 2774696"/>
              <a:gd name="connsiteY2" fmla="*/ 345257 h 2340000"/>
              <a:gd name="connsiteX3" fmla="*/ 2774696 w 2774696"/>
              <a:gd name="connsiteY3" fmla="*/ 345257 h 2340000"/>
              <a:gd name="connsiteX4" fmla="*/ 2774696 w 2774696"/>
              <a:gd name="connsiteY4" fmla="*/ 1994734 h 2340000"/>
              <a:gd name="connsiteX5" fmla="*/ 2459504 w 2774696"/>
              <a:gd name="connsiteY5" fmla="*/ 1994734 h 2340000"/>
              <a:gd name="connsiteX6" fmla="*/ 2459504 w 2774696"/>
              <a:gd name="connsiteY6" fmla="*/ 2340000 h 2340000"/>
              <a:gd name="connsiteX7" fmla="*/ 0 w 2774696"/>
              <a:gd name="connsiteY7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4696" h="2340000">
                <a:moveTo>
                  <a:pt x="0" y="0"/>
                </a:moveTo>
                <a:lnTo>
                  <a:pt x="2459504" y="0"/>
                </a:lnTo>
                <a:lnTo>
                  <a:pt x="2459504" y="345257"/>
                </a:lnTo>
                <a:lnTo>
                  <a:pt x="2774696" y="345257"/>
                </a:lnTo>
                <a:lnTo>
                  <a:pt x="2774696" y="1994734"/>
                </a:lnTo>
                <a:lnTo>
                  <a:pt x="2459504" y="1994734"/>
                </a:lnTo>
                <a:lnTo>
                  <a:pt x="2459504" y="2340000"/>
                </a:lnTo>
                <a:lnTo>
                  <a:pt x="0" y="2340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860C2F9E-59BE-455B-9EEF-08F7431F797E}"/>
              </a:ext>
            </a:extLst>
          </p:cNvPr>
          <p:cNvSpPr/>
          <p:nvPr userDrawn="1"/>
        </p:nvSpPr>
        <p:spPr>
          <a:xfrm>
            <a:off x="8069453" y="747393"/>
            <a:ext cx="3427221" cy="1620498"/>
          </a:xfrm>
          <a:custGeom>
            <a:avLst/>
            <a:gdLst>
              <a:gd name="connsiteX0" fmla="*/ 1853774 w 3427221"/>
              <a:gd name="connsiteY0" fmla="*/ 0 h 1620498"/>
              <a:gd name="connsiteX1" fmla="*/ 3427221 w 3427221"/>
              <a:gd name="connsiteY1" fmla="*/ 0 h 1620498"/>
              <a:gd name="connsiteX2" fmla="*/ 3427221 w 3427221"/>
              <a:gd name="connsiteY2" fmla="*/ 1620498 h 1620498"/>
              <a:gd name="connsiteX3" fmla="*/ 1853774 w 3427221"/>
              <a:gd name="connsiteY3" fmla="*/ 1620498 h 1620498"/>
              <a:gd name="connsiteX4" fmla="*/ 1853774 w 3427221"/>
              <a:gd name="connsiteY4" fmla="*/ 1620249 h 1620498"/>
              <a:gd name="connsiteX5" fmla="*/ 1664285 w 3427221"/>
              <a:gd name="connsiteY5" fmla="*/ 1620249 h 1620498"/>
              <a:gd name="connsiteX6" fmla="*/ 1366460 w 3427221"/>
              <a:gd name="connsiteY6" fmla="*/ 1620249 h 1620498"/>
              <a:gd name="connsiteX7" fmla="*/ 0 w 3427221"/>
              <a:gd name="connsiteY7" fmla="*/ 1620249 h 1620498"/>
              <a:gd name="connsiteX8" fmla="*/ 0 w 3427221"/>
              <a:gd name="connsiteY8" fmla="*/ 1381225 h 1620498"/>
              <a:gd name="connsiteX9" fmla="*/ 223623 w 3427221"/>
              <a:gd name="connsiteY9" fmla="*/ 1381225 h 1620498"/>
              <a:gd name="connsiteX10" fmla="*/ 223623 w 3427221"/>
              <a:gd name="connsiteY10" fmla="*/ 239279 h 1620498"/>
              <a:gd name="connsiteX11" fmla="*/ 0 w 3427221"/>
              <a:gd name="connsiteY11" fmla="*/ 239279 h 1620498"/>
              <a:gd name="connsiteX12" fmla="*/ 0 w 3427221"/>
              <a:gd name="connsiteY12" fmla="*/ 249 h 1620498"/>
              <a:gd name="connsiteX13" fmla="*/ 1366460 w 3427221"/>
              <a:gd name="connsiteY13" fmla="*/ 249 h 1620498"/>
              <a:gd name="connsiteX14" fmla="*/ 1664285 w 3427221"/>
              <a:gd name="connsiteY14" fmla="*/ 249 h 1620498"/>
              <a:gd name="connsiteX15" fmla="*/ 1853774 w 3427221"/>
              <a:gd name="connsiteY15" fmla="*/ 249 h 162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27221" h="1620498">
                <a:moveTo>
                  <a:pt x="1853774" y="0"/>
                </a:moveTo>
                <a:lnTo>
                  <a:pt x="3427221" y="0"/>
                </a:lnTo>
                <a:lnTo>
                  <a:pt x="3427221" y="1620498"/>
                </a:lnTo>
                <a:lnTo>
                  <a:pt x="1853774" y="1620498"/>
                </a:lnTo>
                <a:lnTo>
                  <a:pt x="1853774" y="1620249"/>
                </a:lnTo>
                <a:lnTo>
                  <a:pt x="1664285" y="1620249"/>
                </a:lnTo>
                <a:lnTo>
                  <a:pt x="1366460" y="1620249"/>
                </a:lnTo>
                <a:lnTo>
                  <a:pt x="0" y="1620249"/>
                </a:lnTo>
                <a:lnTo>
                  <a:pt x="0" y="1381225"/>
                </a:lnTo>
                <a:lnTo>
                  <a:pt x="223623" y="1381225"/>
                </a:lnTo>
                <a:lnTo>
                  <a:pt x="223623" y="239279"/>
                </a:lnTo>
                <a:lnTo>
                  <a:pt x="0" y="239279"/>
                </a:lnTo>
                <a:lnTo>
                  <a:pt x="0" y="249"/>
                </a:lnTo>
                <a:lnTo>
                  <a:pt x="1366460" y="249"/>
                </a:lnTo>
                <a:lnTo>
                  <a:pt x="1664285" y="249"/>
                </a:lnTo>
                <a:lnTo>
                  <a:pt x="1853774" y="2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7B68EC99-BC1F-4133-8595-E5D65C1DBE66}"/>
              </a:ext>
            </a:extLst>
          </p:cNvPr>
          <p:cNvSpPr/>
          <p:nvPr userDrawn="1"/>
        </p:nvSpPr>
        <p:spPr>
          <a:xfrm>
            <a:off x="8069452" y="4332568"/>
            <a:ext cx="3427221" cy="1620000"/>
          </a:xfrm>
          <a:custGeom>
            <a:avLst/>
            <a:gdLst>
              <a:gd name="connsiteX0" fmla="*/ 0 w 3427221"/>
              <a:gd name="connsiteY0" fmla="*/ 0 h 1620000"/>
              <a:gd name="connsiteX1" fmla="*/ 1366460 w 3427221"/>
              <a:gd name="connsiteY1" fmla="*/ 0 h 1620000"/>
              <a:gd name="connsiteX2" fmla="*/ 1664285 w 3427221"/>
              <a:gd name="connsiteY2" fmla="*/ 0 h 1620000"/>
              <a:gd name="connsiteX3" fmla="*/ 1853774 w 3427221"/>
              <a:gd name="connsiteY3" fmla="*/ 0 h 1620000"/>
              <a:gd name="connsiteX4" fmla="*/ 1973455 w 3427221"/>
              <a:gd name="connsiteY4" fmla="*/ 0 h 1620000"/>
              <a:gd name="connsiteX5" fmla="*/ 3427221 w 3427221"/>
              <a:gd name="connsiteY5" fmla="*/ 0 h 1620000"/>
              <a:gd name="connsiteX6" fmla="*/ 3427221 w 3427221"/>
              <a:gd name="connsiteY6" fmla="*/ 1620000 h 1620000"/>
              <a:gd name="connsiteX7" fmla="*/ 1973455 w 3427221"/>
              <a:gd name="connsiteY7" fmla="*/ 1620000 h 1620000"/>
              <a:gd name="connsiteX8" fmla="*/ 1853774 w 3427221"/>
              <a:gd name="connsiteY8" fmla="*/ 1620000 h 1620000"/>
              <a:gd name="connsiteX9" fmla="*/ 1664285 w 3427221"/>
              <a:gd name="connsiteY9" fmla="*/ 1620000 h 1620000"/>
              <a:gd name="connsiteX10" fmla="*/ 1366460 w 3427221"/>
              <a:gd name="connsiteY10" fmla="*/ 1620000 h 1620000"/>
              <a:gd name="connsiteX11" fmla="*/ 0 w 3427221"/>
              <a:gd name="connsiteY11" fmla="*/ 1620000 h 1620000"/>
              <a:gd name="connsiteX12" fmla="*/ 0 w 3427221"/>
              <a:gd name="connsiteY12" fmla="*/ 1380976 h 1620000"/>
              <a:gd name="connsiteX13" fmla="*/ 223623 w 3427221"/>
              <a:gd name="connsiteY13" fmla="*/ 1380976 h 1620000"/>
              <a:gd name="connsiteX14" fmla="*/ 223623 w 3427221"/>
              <a:gd name="connsiteY14" fmla="*/ 239030 h 1620000"/>
              <a:gd name="connsiteX15" fmla="*/ 0 w 3427221"/>
              <a:gd name="connsiteY15" fmla="*/ 23903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27221" h="1620000">
                <a:moveTo>
                  <a:pt x="0" y="0"/>
                </a:moveTo>
                <a:lnTo>
                  <a:pt x="1366460" y="0"/>
                </a:lnTo>
                <a:lnTo>
                  <a:pt x="1664285" y="0"/>
                </a:lnTo>
                <a:lnTo>
                  <a:pt x="1853774" y="0"/>
                </a:lnTo>
                <a:lnTo>
                  <a:pt x="1973455" y="0"/>
                </a:lnTo>
                <a:lnTo>
                  <a:pt x="3427221" y="0"/>
                </a:lnTo>
                <a:lnTo>
                  <a:pt x="3427221" y="1620000"/>
                </a:lnTo>
                <a:lnTo>
                  <a:pt x="1973455" y="1620000"/>
                </a:lnTo>
                <a:lnTo>
                  <a:pt x="1853774" y="1620000"/>
                </a:lnTo>
                <a:lnTo>
                  <a:pt x="1664285" y="1620000"/>
                </a:lnTo>
                <a:lnTo>
                  <a:pt x="1366460" y="1620000"/>
                </a:lnTo>
                <a:lnTo>
                  <a:pt x="0" y="1620000"/>
                </a:lnTo>
                <a:lnTo>
                  <a:pt x="0" y="1380976"/>
                </a:lnTo>
                <a:lnTo>
                  <a:pt x="223623" y="1380976"/>
                </a:lnTo>
                <a:lnTo>
                  <a:pt x="223623" y="239030"/>
                </a:lnTo>
                <a:lnTo>
                  <a:pt x="0" y="2390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AA287125-520B-481D-AC6D-DABF214E133D}"/>
              </a:ext>
            </a:extLst>
          </p:cNvPr>
          <p:cNvSpPr/>
          <p:nvPr userDrawn="1"/>
        </p:nvSpPr>
        <p:spPr>
          <a:xfrm>
            <a:off x="8069451" y="2537640"/>
            <a:ext cx="3427220" cy="1620000"/>
          </a:xfrm>
          <a:custGeom>
            <a:avLst/>
            <a:gdLst>
              <a:gd name="connsiteX0" fmla="*/ 224175 w 3427220"/>
              <a:gd name="connsiteY0" fmla="*/ 0 h 1620000"/>
              <a:gd name="connsiteX1" fmla="*/ 1853773 w 3427220"/>
              <a:gd name="connsiteY1" fmla="*/ 0 h 1620000"/>
              <a:gd name="connsiteX2" fmla="*/ 1973455 w 3427220"/>
              <a:gd name="connsiteY2" fmla="*/ 0 h 1620000"/>
              <a:gd name="connsiteX3" fmla="*/ 3427220 w 3427220"/>
              <a:gd name="connsiteY3" fmla="*/ 0 h 1620000"/>
              <a:gd name="connsiteX4" fmla="*/ 3427220 w 3427220"/>
              <a:gd name="connsiteY4" fmla="*/ 1620000 h 1620000"/>
              <a:gd name="connsiteX5" fmla="*/ 1973455 w 3427220"/>
              <a:gd name="connsiteY5" fmla="*/ 1620000 h 1620000"/>
              <a:gd name="connsiteX6" fmla="*/ 1853773 w 3427220"/>
              <a:gd name="connsiteY6" fmla="*/ 1620000 h 1620000"/>
              <a:gd name="connsiteX7" fmla="*/ 224175 w 3427220"/>
              <a:gd name="connsiteY7" fmla="*/ 1620000 h 1620000"/>
              <a:gd name="connsiteX8" fmla="*/ 224175 w 3427220"/>
              <a:gd name="connsiteY8" fmla="*/ 1380970 h 1620000"/>
              <a:gd name="connsiteX9" fmla="*/ 0 w 3427220"/>
              <a:gd name="connsiteY9" fmla="*/ 1380970 h 1620000"/>
              <a:gd name="connsiteX10" fmla="*/ 0 w 3427220"/>
              <a:gd name="connsiteY10" fmla="*/ 239024 h 1620000"/>
              <a:gd name="connsiteX11" fmla="*/ 224175 w 3427220"/>
              <a:gd name="connsiteY11" fmla="*/ 239024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7220" h="1620000">
                <a:moveTo>
                  <a:pt x="224175" y="0"/>
                </a:moveTo>
                <a:lnTo>
                  <a:pt x="1853773" y="0"/>
                </a:lnTo>
                <a:lnTo>
                  <a:pt x="1973455" y="0"/>
                </a:lnTo>
                <a:lnTo>
                  <a:pt x="3427220" y="0"/>
                </a:lnTo>
                <a:lnTo>
                  <a:pt x="3427220" y="1620000"/>
                </a:lnTo>
                <a:lnTo>
                  <a:pt x="1973455" y="1620000"/>
                </a:lnTo>
                <a:lnTo>
                  <a:pt x="1853773" y="1620000"/>
                </a:lnTo>
                <a:lnTo>
                  <a:pt x="224175" y="1620000"/>
                </a:lnTo>
                <a:lnTo>
                  <a:pt x="224175" y="1380970"/>
                </a:lnTo>
                <a:lnTo>
                  <a:pt x="0" y="1380970"/>
                </a:lnTo>
                <a:lnTo>
                  <a:pt x="0" y="239024"/>
                </a:lnTo>
                <a:lnTo>
                  <a:pt x="224175" y="2390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7" name="Zástupný text 8">
            <a:extLst>
              <a:ext uri="{FF2B5EF4-FFF2-40B4-BE49-F238E27FC236}">
                <a16:creationId xmlns:a16="http://schemas.microsoft.com/office/drawing/2014/main" id="{808F49F8-E926-4F2A-A871-BA391D3C6B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2296" y="1011596"/>
            <a:ext cx="1444541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Důležitý údaj</a:t>
            </a:r>
          </a:p>
        </p:txBody>
      </p:sp>
      <p:sp>
        <p:nvSpPr>
          <p:cNvPr id="28" name="Zástupný text 8">
            <a:extLst>
              <a:ext uri="{FF2B5EF4-FFF2-40B4-BE49-F238E27FC236}">
                <a16:creationId xmlns:a16="http://schemas.microsoft.com/office/drawing/2014/main" id="{6CA2A671-CD03-4E92-BD8C-EC5DF76B8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9" y="4602568"/>
            <a:ext cx="1444946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Důležitý údaj</a:t>
            </a:r>
          </a:p>
        </p:txBody>
      </p:sp>
      <p:sp>
        <p:nvSpPr>
          <p:cNvPr id="36" name="Zástupný text 8">
            <a:extLst>
              <a:ext uri="{FF2B5EF4-FFF2-40B4-BE49-F238E27FC236}">
                <a16:creationId xmlns:a16="http://schemas.microsoft.com/office/drawing/2014/main" id="{2E35FDE6-283C-4832-B72D-11AA2CD0F8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5388" y="2811472"/>
            <a:ext cx="1444541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Důležitý údaj</a:t>
            </a:r>
          </a:p>
        </p:txBody>
      </p:sp>
      <p:sp>
        <p:nvSpPr>
          <p:cNvPr id="37" name="Zástupný text 8">
            <a:extLst>
              <a:ext uri="{FF2B5EF4-FFF2-40B4-BE49-F238E27FC236}">
                <a16:creationId xmlns:a16="http://schemas.microsoft.com/office/drawing/2014/main" id="{F29E7705-627C-4306-BF91-85F15DA63C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9001" y="1011596"/>
            <a:ext cx="2808287" cy="1080000"/>
          </a:xfr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Vložte text, vel. 20</a:t>
            </a:r>
          </a:p>
        </p:txBody>
      </p:sp>
      <p:sp>
        <p:nvSpPr>
          <p:cNvPr id="38" name="Zástupný text 8">
            <a:extLst>
              <a:ext uri="{FF2B5EF4-FFF2-40B4-BE49-F238E27FC236}">
                <a16:creationId xmlns:a16="http://schemas.microsoft.com/office/drawing/2014/main" id="{534294A3-DAEA-47D3-A674-B7DA1C0B0D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09001" y="2811472"/>
            <a:ext cx="2808287" cy="1080000"/>
          </a:xfr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Vložte text, vel. 20</a:t>
            </a:r>
          </a:p>
        </p:txBody>
      </p:sp>
      <p:sp>
        <p:nvSpPr>
          <p:cNvPr id="39" name="Zástupný text 8">
            <a:extLst>
              <a:ext uri="{FF2B5EF4-FFF2-40B4-BE49-F238E27FC236}">
                <a16:creationId xmlns:a16="http://schemas.microsoft.com/office/drawing/2014/main" id="{CE9FC368-2503-4C75-82E8-FE33CAD8BB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09000" y="4602568"/>
            <a:ext cx="2808287" cy="1080000"/>
          </a:xfr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Vložte text, vel. 20</a:t>
            </a:r>
          </a:p>
        </p:txBody>
      </p:sp>
    </p:spTree>
    <p:extLst>
      <p:ext uri="{BB962C8B-B14F-4D97-AF65-F5344CB8AC3E}">
        <p14:creationId xmlns:p14="http://schemas.microsoft.com/office/powerpoint/2010/main" val="517515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3953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07">
          <p15:clr>
            <a:srgbClr val="A4A3A4"/>
          </p15:clr>
        </p15:guide>
        <p15:guide id="11" pos="5360" userDrawn="1">
          <p15:clr>
            <a:srgbClr val="A4A3A4"/>
          </p15:clr>
        </p15:guide>
        <p15:guide id="12" pos="4861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pos="7129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4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  <p:sp>
        <p:nvSpPr>
          <p:cNvPr id="17" name="Zástupný symbol obrázku 16">
            <a:extLst>
              <a:ext uri="{FF2B5EF4-FFF2-40B4-BE49-F238E27FC236}">
                <a16:creationId xmlns:a16="http://schemas.microsoft.com/office/drawing/2014/main" id="{E0A5426F-A6C5-4D08-8E7F-5B323EC122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989138"/>
            <a:ext cx="5400675" cy="3960812"/>
          </a:xfrm>
          <a:custGeom>
            <a:avLst/>
            <a:gdLst>
              <a:gd name="connsiteX0" fmla="*/ 468313 w 5400675"/>
              <a:gd name="connsiteY0" fmla="*/ 0 h 3960812"/>
              <a:gd name="connsiteX1" fmla="*/ 5400675 w 5400675"/>
              <a:gd name="connsiteY1" fmla="*/ 0 h 3960812"/>
              <a:gd name="connsiteX2" fmla="*/ 5400675 w 5400675"/>
              <a:gd name="connsiteY2" fmla="*/ 3960812 h 3960812"/>
              <a:gd name="connsiteX3" fmla="*/ 468313 w 5400675"/>
              <a:gd name="connsiteY3" fmla="*/ 3960812 h 3960812"/>
              <a:gd name="connsiteX4" fmla="*/ 468313 w 5400675"/>
              <a:gd name="connsiteY4" fmla="*/ 3374390 h 3960812"/>
              <a:gd name="connsiteX5" fmla="*/ 0 w 5400675"/>
              <a:gd name="connsiteY5" fmla="*/ 3374390 h 3960812"/>
              <a:gd name="connsiteX6" fmla="*/ 0 w 5400675"/>
              <a:gd name="connsiteY6" fmla="*/ 586422 h 3960812"/>
              <a:gd name="connsiteX7" fmla="*/ 468313 w 5400675"/>
              <a:gd name="connsiteY7" fmla="*/ 58642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675" h="3960812">
                <a:moveTo>
                  <a:pt x="468313" y="0"/>
                </a:moveTo>
                <a:lnTo>
                  <a:pt x="5400675" y="0"/>
                </a:lnTo>
                <a:lnTo>
                  <a:pt x="5400675" y="3960812"/>
                </a:lnTo>
                <a:lnTo>
                  <a:pt x="468313" y="3960812"/>
                </a:lnTo>
                <a:lnTo>
                  <a:pt x="468313" y="3374390"/>
                </a:lnTo>
                <a:lnTo>
                  <a:pt x="0" y="3374390"/>
                </a:lnTo>
                <a:lnTo>
                  <a:pt x="0" y="586422"/>
                </a:lnTo>
                <a:lnTo>
                  <a:pt x="468313" y="586422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cs-CZ" dirty="0"/>
              <a:t>Kliknutím vložíte obrázek</a:t>
            </a:r>
          </a:p>
        </p:txBody>
      </p:sp>
    </p:spTree>
    <p:extLst>
      <p:ext uri="{BB962C8B-B14F-4D97-AF65-F5344CB8AC3E}">
        <p14:creationId xmlns:p14="http://schemas.microsoft.com/office/powerpoint/2010/main" val="1880399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135" userDrawn="1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904A8ACE-878E-4292-AB5A-06DAE33231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915" y="1989138"/>
            <a:ext cx="5403085" cy="3960812"/>
          </a:xfrm>
          <a:custGeom>
            <a:avLst/>
            <a:gdLst>
              <a:gd name="connsiteX0" fmla="*/ 0 w 5403085"/>
              <a:gd name="connsiteY0" fmla="*/ 0 h 3960812"/>
              <a:gd name="connsiteX1" fmla="*/ 4934773 w 5403085"/>
              <a:gd name="connsiteY1" fmla="*/ 0 h 3960812"/>
              <a:gd name="connsiteX2" fmla="*/ 4934773 w 5403085"/>
              <a:gd name="connsiteY2" fmla="*/ 586422 h 3960812"/>
              <a:gd name="connsiteX3" fmla="*/ 5403085 w 5403085"/>
              <a:gd name="connsiteY3" fmla="*/ 586422 h 3960812"/>
              <a:gd name="connsiteX4" fmla="*/ 5403085 w 5403085"/>
              <a:gd name="connsiteY4" fmla="*/ 3374390 h 3960812"/>
              <a:gd name="connsiteX5" fmla="*/ 4934773 w 5403085"/>
              <a:gd name="connsiteY5" fmla="*/ 3374390 h 3960812"/>
              <a:gd name="connsiteX6" fmla="*/ 4934773 w 5403085"/>
              <a:gd name="connsiteY6" fmla="*/ 3960812 h 3960812"/>
              <a:gd name="connsiteX7" fmla="*/ 0 w 5403085"/>
              <a:gd name="connsiteY7" fmla="*/ 396081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085" h="3960812">
                <a:moveTo>
                  <a:pt x="0" y="0"/>
                </a:moveTo>
                <a:lnTo>
                  <a:pt x="4934773" y="0"/>
                </a:lnTo>
                <a:lnTo>
                  <a:pt x="4934773" y="586422"/>
                </a:lnTo>
                <a:lnTo>
                  <a:pt x="5403085" y="586422"/>
                </a:lnTo>
                <a:lnTo>
                  <a:pt x="5403085" y="3374390"/>
                </a:lnTo>
                <a:lnTo>
                  <a:pt x="4934773" y="3374390"/>
                </a:lnTo>
                <a:lnTo>
                  <a:pt x="4934773" y="3960812"/>
                </a:lnTo>
                <a:lnTo>
                  <a:pt x="0" y="3960812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cs-CZ" dirty="0"/>
              <a:t>Kliknutím vložíte obrázek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56680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</p:spTree>
    <p:extLst>
      <p:ext uri="{BB962C8B-B14F-4D97-AF65-F5344CB8AC3E}">
        <p14:creationId xmlns:p14="http://schemas.microsoft.com/office/powerpoint/2010/main" val="98767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545" userDrawn="1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oobrázkov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BE6662E5-A96F-432D-AE3E-4E6E63FC8E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89138"/>
            <a:ext cx="12192000" cy="3960812"/>
          </a:xfrm>
        </p:spPr>
        <p:txBody>
          <a:bodyPr bIns="648000" anchor="ctr"/>
          <a:lstStyle>
            <a:lvl1pPr algn="ctr">
              <a:buNone/>
              <a:defRPr sz="1100"/>
            </a:lvl1pPr>
          </a:lstStyle>
          <a:p>
            <a:r>
              <a:rPr lang="cs-CZ" dirty="0"/>
              <a:t>Kliknutím vložíte obrázek</a:t>
            </a:r>
          </a:p>
        </p:txBody>
      </p:sp>
    </p:spTree>
    <p:extLst>
      <p:ext uri="{BB962C8B-B14F-4D97-AF65-F5344CB8AC3E}">
        <p14:creationId xmlns:p14="http://schemas.microsoft.com/office/powerpoint/2010/main" val="169996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oobrázkov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20" name="Zástupný symbol obrázku 19">
            <a:extLst>
              <a:ext uri="{FF2B5EF4-FFF2-40B4-BE49-F238E27FC236}">
                <a16:creationId xmlns:a16="http://schemas.microsoft.com/office/drawing/2014/main" id="{D5F7F313-7BB9-48D7-926C-E61763BA81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3660" y="1989138"/>
            <a:ext cx="9773941" cy="3960812"/>
          </a:xfrm>
          <a:custGeom>
            <a:avLst/>
            <a:gdLst>
              <a:gd name="connsiteX0" fmla="*/ 0 w 10787986"/>
              <a:gd name="connsiteY0" fmla="*/ 0 h 3960812"/>
              <a:gd name="connsiteX1" fmla="*/ 10280964 w 10787986"/>
              <a:gd name="connsiteY1" fmla="*/ 0 h 3960812"/>
              <a:gd name="connsiteX2" fmla="*/ 10280964 w 10787986"/>
              <a:gd name="connsiteY2" fmla="*/ 584401 h 3960812"/>
              <a:gd name="connsiteX3" fmla="*/ 10787986 w 10787986"/>
              <a:gd name="connsiteY3" fmla="*/ 584401 h 3960812"/>
              <a:gd name="connsiteX4" fmla="*/ 10787986 w 10787986"/>
              <a:gd name="connsiteY4" fmla="*/ 3376396 h 3960812"/>
              <a:gd name="connsiteX5" fmla="*/ 10280964 w 10787986"/>
              <a:gd name="connsiteY5" fmla="*/ 3376396 h 3960812"/>
              <a:gd name="connsiteX6" fmla="*/ 10280964 w 10787986"/>
              <a:gd name="connsiteY6" fmla="*/ 3960812 h 3960812"/>
              <a:gd name="connsiteX7" fmla="*/ 0 w 10787986"/>
              <a:gd name="connsiteY7" fmla="*/ 3960812 h 3960812"/>
              <a:gd name="connsiteX8" fmla="*/ 0 w 10787986"/>
              <a:gd name="connsiteY8" fmla="*/ 3376396 h 3960812"/>
              <a:gd name="connsiteX9" fmla="*/ 507023 w 10787986"/>
              <a:gd name="connsiteY9" fmla="*/ 3376396 h 3960812"/>
              <a:gd name="connsiteX10" fmla="*/ 507023 w 10787986"/>
              <a:gd name="connsiteY10" fmla="*/ 584401 h 3960812"/>
              <a:gd name="connsiteX11" fmla="*/ 0 w 10787986"/>
              <a:gd name="connsiteY11" fmla="*/ 584401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87986" h="3960812">
                <a:moveTo>
                  <a:pt x="0" y="0"/>
                </a:moveTo>
                <a:lnTo>
                  <a:pt x="10280964" y="0"/>
                </a:lnTo>
                <a:lnTo>
                  <a:pt x="10280964" y="584401"/>
                </a:lnTo>
                <a:lnTo>
                  <a:pt x="10787986" y="584401"/>
                </a:lnTo>
                <a:lnTo>
                  <a:pt x="10787986" y="3376396"/>
                </a:lnTo>
                <a:lnTo>
                  <a:pt x="10280964" y="3376396"/>
                </a:lnTo>
                <a:lnTo>
                  <a:pt x="10280964" y="3960812"/>
                </a:lnTo>
                <a:lnTo>
                  <a:pt x="0" y="3960812"/>
                </a:lnTo>
                <a:lnTo>
                  <a:pt x="0" y="3376396"/>
                </a:lnTo>
                <a:lnTo>
                  <a:pt x="507023" y="3376396"/>
                </a:lnTo>
                <a:lnTo>
                  <a:pt x="507023" y="584401"/>
                </a:lnTo>
                <a:lnTo>
                  <a:pt x="0" y="584401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cs-CZ" dirty="0"/>
              <a:t>Kliknutím vložíte obrázek</a:t>
            </a:r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D720B192-228B-4C7E-B4A0-D47B35C29731}"/>
              </a:ext>
            </a:extLst>
          </p:cNvPr>
          <p:cNvSpPr/>
          <p:nvPr userDrawn="1"/>
        </p:nvSpPr>
        <p:spPr>
          <a:xfrm>
            <a:off x="-2053" y="1989139"/>
            <a:ext cx="1215713" cy="3960812"/>
          </a:xfrm>
          <a:custGeom>
            <a:avLst/>
            <a:gdLst>
              <a:gd name="connsiteX0" fmla="*/ 0 w 1215713"/>
              <a:gd name="connsiteY0" fmla="*/ 0 h 3960812"/>
              <a:gd name="connsiteX1" fmla="*/ 708690 w 1215713"/>
              <a:gd name="connsiteY1" fmla="*/ 0 h 3960812"/>
              <a:gd name="connsiteX2" fmla="*/ 708690 w 1215713"/>
              <a:gd name="connsiteY2" fmla="*/ 584401 h 3960812"/>
              <a:gd name="connsiteX3" fmla="*/ 1215713 w 1215713"/>
              <a:gd name="connsiteY3" fmla="*/ 584401 h 3960812"/>
              <a:gd name="connsiteX4" fmla="*/ 1215713 w 1215713"/>
              <a:gd name="connsiteY4" fmla="*/ 3376396 h 3960812"/>
              <a:gd name="connsiteX5" fmla="*/ 708690 w 1215713"/>
              <a:gd name="connsiteY5" fmla="*/ 3376396 h 3960812"/>
              <a:gd name="connsiteX6" fmla="*/ 708690 w 1215713"/>
              <a:gd name="connsiteY6" fmla="*/ 3960812 h 3960812"/>
              <a:gd name="connsiteX7" fmla="*/ 0 w 1215713"/>
              <a:gd name="connsiteY7" fmla="*/ 396081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5713" h="3960812">
                <a:moveTo>
                  <a:pt x="0" y="0"/>
                </a:moveTo>
                <a:lnTo>
                  <a:pt x="708690" y="0"/>
                </a:lnTo>
                <a:lnTo>
                  <a:pt x="708690" y="584401"/>
                </a:lnTo>
                <a:lnTo>
                  <a:pt x="1215713" y="584401"/>
                </a:lnTo>
                <a:lnTo>
                  <a:pt x="1215713" y="3376396"/>
                </a:lnTo>
                <a:lnTo>
                  <a:pt x="708690" y="3376396"/>
                </a:lnTo>
                <a:lnTo>
                  <a:pt x="708690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8BA8FAA7-4308-4692-9EAF-E1C66D03F9BE}"/>
              </a:ext>
            </a:extLst>
          </p:cNvPr>
          <p:cNvSpPr/>
          <p:nvPr userDrawn="1"/>
        </p:nvSpPr>
        <p:spPr>
          <a:xfrm>
            <a:off x="10987601" y="1989139"/>
            <a:ext cx="1204400" cy="3960812"/>
          </a:xfrm>
          <a:custGeom>
            <a:avLst/>
            <a:gdLst>
              <a:gd name="connsiteX0" fmla="*/ 0 w 1204400"/>
              <a:gd name="connsiteY0" fmla="*/ 0 h 3960812"/>
              <a:gd name="connsiteX1" fmla="*/ 1204400 w 1204400"/>
              <a:gd name="connsiteY1" fmla="*/ 0 h 3960812"/>
              <a:gd name="connsiteX2" fmla="*/ 1204400 w 1204400"/>
              <a:gd name="connsiteY2" fmla="*/ 3960812 h 3960812"/>
              <a:gd name="connsiteX3" fmla="*/ 0 w 1204400"/>
              <a:gd name="connsiteY3" fmla="*/ 3960812 h 3960812"/>
              <a:gd name="connsiteX4" fmla="*/ 0 w 1204400"/>
              <a:gd name="connsiteY4" fmla="*/ 3376396 h 3960812"/>
              <a:gd name="connsiteX5" fmla="*/ 507022 w 1204400"/>
              <a:gd name="connsiteY5" fmla="*/ 3376396 h 3960812"/>
              <a:gd name="connsiteX6" fmla="*/ 507022 w 1204400"/>
              <a:gd name="connsiteY6" fmla="*/ 584401 h 3960812"/>
              <a:gd name="connsiteX7" fmla="*/ 0 w 1204400"/>
              <a:gd name="connsiteY7" fmla="*/ 584401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4400" h="3960812">
                <a:moveTo>
                  <a:pt x="0" y="0"/>
                </a:moveTo>
                <a:lnTo>
                  <a:pt x="1204400" y="0"/>
                </a:lnTo>
                <a:lnTo>
                  <a:pt x="1204400" y="3960812"/>
                </a:lnTo>
                <a:lnTo>
                  <a:pt x="0" y="3960812"/>
                </a:lnTo>
                <a:lnTo>
                  <a:pt x="0" y="3376396"/>
                </a:lnTo>
                <a:lnTo>
                  <a:pt x="507022" y="3376396"/>
                </a:lnTo>
                <a:lnTo>
                  <a:pt x="507022" y="584401"/>
                </a:lnTo>
                <a:lnTo>
                  <a:pt x="0" y="58440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28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</p:spTree>
    <p:extLst>
      <p:ext uri="{BB962C8B-B14F-4D97-AF65-F5344CB8AC3E}">
        <p14:creationId xmlns:p14="http://schemas.microsoft.com/office/powerpoint/2010/main" val="279396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459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2F332-A533-444C-9350-94828824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2CAAF4-F0E6-4427-9459-185FC9841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4596492-523E-4356-9B12-70956847E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0839E4C-6A64-4E6E-977F-764498419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795AD0A-7F17-46AB-9299-61F3F668D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5F2CFB4-A684-4959-A0DB-C2F30ED8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48EE-D2B5-4FB6-9F5B-E023339F83CA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3A8A9A9-B7BF-4BC1-AB72-92EE27F8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2BB67C-BB83-477D-AB46-A903BC6A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E2AC-D7E0-4FE7-9D99-139D6952A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68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7A773-5492-47CA-A6FB-9309772A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6D7BD1-98D5-432C-81A0-97E758CD0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D6FCD95-C82A-4812-992F-EE6552070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DCE63E-C047-4CBD-8DD7-4F34889E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BAA-1189-4617-AB1F-8E8DF0046188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9B4296-79C0-422D-B372-E6C825BF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A80451-EE38-454E-BC36-F29AD46B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4CB-D3CA-4A0A-9C58-A428ED5CD0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845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849A6091-7E93-40EC-B138-FDE4CD59BED9}"/>
              </a:ext>
            </a:extLst>
          </p:cNvPr>
          <p:cNvSpPr/>
          <p:nvPr userDrawn="1"/>
        </p:nvSpPr>
        <p:spPr>
          <a:xfrm>
            <a:off x="0" y="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6DED628C-600E-4C31-A0BF-CC8663976258}"/>
              </a:ext>
            </a:extLst>
          </p:cNvPr>
          <p:cNvSpPr/>
          <p:nvPr userDrawn="1"/>
        </p:nvSpPr>
        <p:spPr>
          <a:xfrm>
            <a:off x="8418572" y="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">
            <a:extLst>
              <a:ext uri="{FF2B5EF4-FFF2-40B4-BE49-F238E27FC236}">
                <a16:creationId xmlns:a16="http://schemas.microsoft.com/office/drawing/2014/main" id="{1701CA47-035C-417C-9EF6-EF1401CED4BE}"/>
              </a:ext>
            </a:extLst>
          </p:cNvPr>
          <p:cNvSpPr/>
          <p:nvPr userDrawn="1"/>
        </p:nvSpPr>
        <p:spPr>
          <a:xfrm flipH="1">
            <a:off x="0" y="366832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52D364A-2056-458B-B137-BE59D41C869D}"/>
              </a:ext>
            </a:extLst>
          </p:cNvPr>
          <p:cNvSpPr/>
          <p:nvPr userDrawn="1"/>
        </p:nvSpPr>
        <p:spPr>
          <a:xfrm flipH="1">
            <a:off x="3773437" y="366832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07DA8F4-A636-4B17-9732-731C3EEEC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3" t="8922" r="1475" b="6464"/>
          <a:stretch/>
        </p:blipFill>
        <p:spPr>
          <a:xfrm>
            <a:off x="695326" y="730858"/>
            <a:ext cx="2117348" cy="5400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CDDA32C-AE89-436A-8BC9-53533646BA8C}"/>
              </a:ext>
            </a:extLst>
          </p:cNvPr>
          <p:cNvSpPr txBox="1"/>
          <p:nvPr userDrawn="1"/>
        </p:nvSpPr>
        <p:spPr>
          <a:xfrm>
            <a:off x="4666874" y="5807587"/>
            <a:ext cx="5760000" cy="3240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www.s-ic.cz</a:t>
            </a:r>
          </a:p>
        </p:txBody>
      </p:sp>
      <p:sp>
        <p:nvSpPr>
          <p:cNvPr id="15" name="Zástupný text 28">
            <a:extLst>
              <a:ext uri="{FF2B5EF4-FFF2-40B4-BE49-F238E27FC236}">
                <a16:creationId xmlns:a16="http://schemas.microsoft.com/office/drawing/2014/main" id="{8C78E502-269A-418F-9B88-19AE763E1E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6874" y="5454153"/>
            <a:ext cx="576000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telefon</a:t>
            </a:r>
          </a:p>
        </p:txBody>
      </p:sp>
      <p:sp>
        <p:nvSpPr>
          <p:cNvPr id="16" name="Zástupný text 28">
            <a:extLst>
              <a:ext uri="{FF2B5EF4-FFF2-40B4-BE49-F238E27FC236}">
                <a16:creationId xmlns:a16="http://schemas.microsoft.com/office/drawing/2014/main" id="{C8075D2A-5603-4A4A-AD4E-8B09999BB6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6874" y="5060079"/>
            <a:ext cx="576000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email</a:t>
            </a:r>
          </a:p>
        </p:txBody>
      </p:sp>
      <p:sp>
        <p:nvSpPr>
          <p:cNvPr id="17" name="Zástupný text 28">
            <a:extLst>
              <a:ext uri="{FF2B5EF4-FFF2-40B4-BE49-F238E27FC236}">
                <a16:creationId xmlns:a16="http://schemas.microsoft.com/office/drawing/2014/main" id="{D9824B19-3301-4418-8825-2C553334C7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6874" y="4511391"/>
            <a:ext cx="5760000" cy="324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Pracovní pozice</a:t>
            </a:r>
          </a:p>
        </p:txBody>
      </p:sp>
      <p:sp>
        <p:nvSpPr>
          <p:cNvPr id="18" name="Zástupný text 28">
            <a:extLst>
              <a:ext uri="{FF2B5EF4-FFF2-40B4-BE49-F238E27FC236}">
                <a16:creationId xmlns:a16="http://schemas.microsoft.com/office/drawing/2014/main" id="{57B8A65C-84BD-4E00-95A3-CB31DBCE2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6874" y="4014128"/>
            <a:ext cx="5760000" cy="396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371732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7242">
          <p15:clr>
            <a:srgbClr val="A4A3A4"/>
          </p15:clr>
        </p15:guide>
        <p15:guide id="6" orient="horz" pos="2772">
          <p15:clr>
            <a:srgbClr val="A4A3A4"/>
          </p15:clr>
        </p15:guide>
        <p15:guide id="7" pos="293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_obráz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CE97276-0D4E-4757-9412-993845D97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3" t="8922" r="1475" b="6464"/>
          <a:stretch/>
        </p:blipFill>
        <p:spPr>
          <a:xfrm>
            <a:off x="695326" y="730858"/>
            <a:ext cx="2117348" cy="54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260E312-B335-4133-86F8-40B58B500868}"/>
              </a:ext>
            </a:extLst>
          </p:cNvPr>
          <p:cNvSpPr txBox="1"/>
          <p:nvPr userDrawn="1"/>
        </p:nvSpPr>
        <p:spPr>
          <a:xfrm>
            <a:off x="695325" y="4637701"/>
            <a:ext cx="4679950" cy="3240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www.s-ic.cz</a:t>
            </a:r>
          </a:p>
        </p:txBody>
      </p:sp>
      <p:sp>
        <p:nvSpPr>
          <p:cNvPr id="9" name="Zástupný text 28">
            <a:extLst>
              <a:ext uri="{FF2B5EF4-FFF2-40B4-BE49-F238E27FC236}">
                <a16:creationId xmlns:a16="http://schemas.microsoft.com/office/drawing/2014/main" id="{170A7FD8-3498-4E1C-A144-0EBF150EA3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4284267"/>
            <a:ext cx="467995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telefon</a:t>
            </a:r>
          </a:p>
        </p:txBody>
      </p:sp>
      <p:sp>
        <p:nvSpPr>
          <p:cNvPr id="10" name="Zástupný text 28">
            <a:extLst>
              <a:ext uri="{FF2B5EF4-FFF2-40B4-BE49-F238E27FC236}">
                <a16:creationId xmlns:a16="http://schemas.microsoft.com/office/drawing/2014/main" id="{BC8CFAC3-3040-4112-B67C-31F8EA57C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890193"/>
            <a:ext cx="467995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email</a:t>
            </a:r>
          </a:p>
        </p:txBody>
      </p:sp>
      <p:sp>
        <p:nvSpPr>
          <p:cNvPr id="11" name="Zástupný text 28">
            <a:extLst>
              <a:ext uri="{FF2B5EF4-FFF2-40B4-BE49-F238E27FC236}">
                <a16:creationId xmlns:a16="http://schemas.microsoft.com/office/drawing/2014/main" id="{6EA8130E-68FD-47A9-87C0-B5F2A51184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3196459"/>
            <a:ext cx="4679950" cy="324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Pracovní pozice</a:t>
            </a:r>
          </a:p>
        </p:txBody>
      </p:sp>
      <p:sp>
        <p:nvSpPr>
          <p:cNvPr id="12" name="Zástupný text 28">
            <a:extLst>
              <a:ext uri="{FF2B5EF4-FFF2-40B4-BE49-F238E27FC236}">
                <a16:creationId xmlns:a16="http://schemas.microsoft.com/office/drawing/2014/main" id="{E124AB9C-3C78-4A2E-943A-366EEFA098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2729676"/>
            <a:ext cx="4679950" cy="396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Jméno a Příjmení</a:t>
            </a:r>
          </a:p>
        </p:txBody>
      </p:sp>
      <p:sp>
        <p:nvSpPr>
          <p:cNvPr id="14" name="Zástupný symbol obrázku 22">
            <a:extLst>
              <a:ext uri="{FF2B5EF4-FFF2-40B4-BE49-F238E27FC236}">
                <a16:creationId xmlns:a16="http://schemas.microsoft.com/office/drawing/2014/main" id="{40D0AAD4-896E-4FD8-9877-F798FF5B12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16613" y="2168525"/>
            <a:ext cx="2676766" cy="3240088"/>
          </a:xfrm>
          <a:custGeom>
            <a:avLst/>
            <a:gdLst>
              <a:gd name="connsiteX0" fmla="*/ 0 w 2625914"/>
              <a:gd name="connsiteY0" fmla="*/ 0 h 2219681"/>
              <a:gd name="connsiteX1" fmla="*/ 2273080 w 2625914"/>
              <a:gd name="connsiteY1" fmla="*/ 0 h 2219681"/>
              <a:gd name="connsiteX2" fmla="*/ 2273080 w 2625914"/>
              <a:gd name="connsiteY2" fmla="*/ 327505 h 2219681"/>
              <a:gd name="connsiteX3" fmla="*/ 2625914 w 2625914"/>
              <a:gd name="connsiteY3" fmla="*/ 327505 h 2219681"/>
              <a:gd name="connsiteX4" fmla="*/ 2625914 w 2625914"/>
              <a:gd name="connsiteY4" fmla="*/ 1892168 h 2219681"/>
              <a:gd name="connsiteX5" fmla="*/ 2273080 w 2625914"/>
              <a:gd name="connsiteY5" fmla="*/ 1892168 h 2219681"/>
              <a:gd name="connsiteX6" fmla="*/ 2273080 w 2625914"/>
              <a:gd name="connsiteY6" fmla="*/ 2219681 h 2219681"/>
              <a:gd name="connsiteX7" fmla="*/ 0 w 2625914"/>
              <a:gd name="connsiteY7" fmla="*/ 2219681 h 221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914" h="2219681">
                <a:moveTo>
                  <a:pt x="0" y="0"/>
                </a:moveTo>
                <a:lnTo>
                  <a:pt x="2273080" y="0"/>
                </a:lnTo>
                <a:lnTo>
                  <a:pt x="2273080" y="327505"/>
                </a:lnTo>
                <a:lnTo>
                  <a:pt x="2625914" y="327505"/>
                </a:lnTo>
                <a:lnTo>
                  <a:pt x="2625914" y="1892168"/>
                </a:lnTo>
                <a:lnTo>
                  <a:pt x="2273080" y="1892168"/>
                </a:lnTo>
                <a:lnTo>
                  <a:pt x="2273080" y="2219681"/>
                </a:lnTo>
                <a:lnTo>
                  <a:pt x="0" y="2219681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obrázek</a:t>
            </a:r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FB104C01-2EB8-4634-AF86-86FB5E44992A}"/>
              </a:ext>
            </a:extLst>
          </p:cNvPr>
          <p:cNvSpPr/>
          <p:nvPr userDrawn="1"/>
        </p:nvSpPr>
        <p:spPr>
          <a:xfrm>
            <a:off x="8607667" y="2168525"/>
            <a:ext cx="2880000" cy="3240088"/>
          </a:xfrm>
          <a:custGeom>
            <a:avLst/>
            <a:gdLst>
              <a:gd name="connsiteX0" fmla="*/ 0 w 2903296"/>
              <a:gd name="connsiteY0" fmla="*/ 0 h 3240088"/>
              <a:gd name="connsiteX1" fmla="*/ 2303222 w 2903296"/>
              <a:gd name="connsiteY1" fmla="*/ 0 h 3240088"/>
              <a:gd name="connsiteX2" fmla="*/ 2676766 w 2903296"/>
              <a:gd name="connsiteY2" fmla="*/ 0 h 3240088"/>
              <a:gd name="connsiteX3" fmla="*/ 2903296 w 2903296"/>
              <a:gd name="connsiteY3" fmla="*/ 0 h 3240088"/>
              <a:gd name="connsiteX4" fmla="*/ 2903296 w 2903296"/>
              <a:gd name="connsiteY4" fmla="*/ 3240088 h 3240088"/>
              <a:gd name="connsiteX5" fmla="*/ 2676766 w 2903296"/>
              <a:gd name="connsiteY5" fmla="*/ 3240088 h 3240088"/>
              <a:gd name="connsiteX6" fmla="*/ 2303222 w 2903296"/>
              <a:gd name="connsiteY6" fmla="*/ 3240088 h 3240088"/>
              <a:gd name="connsiteX7" fmla="*/ 0 w 2903296"/>
              <a:gd name="connsiteY7" fmla="*/ 3240088 h 3240088"/>
              <a:gd name="connsiteX8" fmla="*/ 0 w 2903296"/>
              <a:gd name="connsiteY8" fmla="*/ 2762015 h 3240088"/>
              <a:gd name="connsiteX9" fmla="*/ 359667 w 2903296"/>
              <a:gd name="connsiteY9" fmla="*/ 2762015 h 3240088"/>
              <a:gd name="connsiteX10" fmla="*/ 359667 w 2903296"/>
              <a:gd name="connsiteY10" fmla="*/ 478061 h 3240088"/>
              <a:gd name="connsiteX11" fmla="*/ 0 w 2903296"/>
              <a:gd name="connsiteY11" fmla="*/ 478061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3296" h="3240088">
                <a:moveTo>
                  <a:pt x="0" y="0"/>
                </a:moveTo>
                <a:lnTo>
                  <a:pt x="2303222" y="0"/>
                </a:lnTo>
                <a:lnTo>
                  <a:pt x="2676766" y="0"/>
                </a:lnTo>
                <a:lnTo>
                  <a:pt x="2903296" y="0"/>
                </a:lnTo>
                <a:lnTo>
                  <a:pt x="2903296" y="3240088"/>
                </a:lnTo>
                <a:lnTo>
                  <a:pt x="2676766" y="3240088"/>
                </a:lnTo>
                <a:lnTo>
                  <a:pt x="2303222" y="3240088"/>
                </a:lnTo>
                <a:lnTo>
                  <a:pt x="0" y="3240088"/>
                </a:lnTo>
                <a:lnTo>
                  <a:pt x="0" y="2762015"/>
                </a:lnTo>
                <a:lnTo>
                  <a:pt x="359667" y="2762015"/>
                </a:lnTo>
                <a:lnTo>
                  <a:pt x="359667" y="478061"/>
                </a:lnTo>
                <a:lnTo>
                  <a:pt x="0" y="4780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699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7242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3386">
          <p15:clr>
            <a:srgbClr val="A4A3A4"/>
          </p15:clr>
        </p15:guide>
        <p15:guide id="8" pos="3727">
          <p15:clr>
            <a:srgbClr val="A4A3A4"/>
          </p15:clr>
        </p15:guide>
        <p15:guide id="9" orient="horz" pos="1366">
          <p15:clr>
            <a:srgbClr val="A4A3A4"/>
          </p15:clr>
        </p15:guide>
        <p15:guide id="10" orient="horz" pos="3407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_obráz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9C41B134-BB45-476B-8040-F6D5EE6BA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2563885"/>
            <a:ext cx="4679949" cy="1717993"/>
          </a:xfrm>
        </p:spPr>
        <p:txBody>
          <a:bodyPr tIns="0"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prezentace, 3 řádky,</a:t>
            </a:r>
            <a:br>
              <a:rPr lang="cs-CZ" dirty="0"/>
            </a:br>
            <a:r>
              <a:rPr lang="cs-CZ" dirty="0"/>
              <a:t>velikost 40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CE97276-0D4E-4757-9412-993845D97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3" t="8922" r="1475" b="6464"/>
          <a:stretch/>
        </p:blipFill>
        <p:spPr>
          <a:xfrm>
            <a:off x="695326" y="730858"/>
            <a:ext cx="2117348" cy="540000"/>
          </a:xfrm>
          <a:prstGeom prst="rect">
            <a:avLst/>
          </a:prstGeom>
        </p:spPr>
      </p:pic>
      <p:sp>
        <p:nvSpPr>
          <p:cNvPr id="23" name="Zástupný symbol obrázku 22">
            <a:extLst>
              <a:ext uri="{FF2B5EF4-FFF2-40B4-BE49-F238E27FC236}">
                <a16:creationId xmlns:a16="http://schemas.microsoft.com/office/drawing/2014/main" id="{0111DECB-0A84-47A4-97F8-4D308C0B3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16613" y="2168525"/>
            <a:ext cx="2676766" cy="3240088"/>
          </a:xfrm>
          <a:custGeom>
            <a:avLst/>
            <a:gdLst>
              <a:gd name="connsiteX0" fmla="*/ 0 w 2625914"/>
              <a:gd name="connsiteY0" fmla="*/ 0 h 2219681"/>
              <a:gd name="connsiteX1" fmla="*/ 2273080 w 2625914"/>
              <a:gd name="connsiteY1" fmla="*/ 0 h 2219681"/>
              <a:gd name="connsiteX2" fmla="*/ 2273080 w 2625914"/>
              <a:gd name="connsiteY2" fmla="*/ 327505 h 2219681"/>
              <a:gd name="connsiteX3" fmla="*/ 2625914 w 2625914"/>
              <a:gd name="connsiteY3" fmla="*/ 327505 h 2219681"/>
              <a:gd name="connsiteX4" fmla="*/ 2625914 w 2625914"/>
              <a:gd name="connsiteY4" fmla="*/ 1892168 h 2219681"/>
              <a:gd name="connsiteX5" fmla="*/ 2273080 w 2625914"/>
              <a:gd name="connsiteY5" fmla="*/ 1892168 h 2219681"/>
              <a:gd name="connsiteX6" fmla="*/ 2273080 w 2625914"/>
              <a:gd name="connsiteY6" fmla="*/ 2219681 h 2219681"/>
              <a:gd name="connsiteX7" fmla="*/ 0 w 2625914"/>
              <a:gd name="connsiteY7" fmla="*/ 2219681 h 221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914" h="2219681">
                <a:moveTo>
                  <a:pt x="0" y="0"/>
                </a:moveTo>
                <a:lnTo>
                  <a:pt x="2273080" y="0"/>
                </a:lnTo>
                <a:lnTo>
                  <a:pt x="2273080" y="327505"/>
                </a:lnTo>
                <a:lnTo>
                  <a:pt x="2625914" y="327505"/>
                </a:lnTo>
                <a:lnTo>
                  <a:pt x="2625914" y="1892168"/>
                </a:lnTo>
                <a:lnTo>
                  <a:pt x="2273080" y="1892168"/>
                </a:lnTo>
                <a:lnTo>
                  <a:pt x="2273080" y="2219681"/>
                </a:lnTo>
                <a:lnTo>
                  <a:pt x="0" y="2219681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obrázek</a:t>
            </a:r>
          </a:p>
        </p:txBody>
      </p:sp>
      <p:sp>
        <p:nvSpPr>
          <p:cNvPr id="24" name="Zástupný text 28">
            <a:extLst>
              <a:ext uri="{FF2B5EF4-FFF2-40B4-BE49-F238E27FC236}">
                <a16:creationId xmlns:a16="http://schemas.microsoft.com/office/drawing/2014/main" id="{3C9065AA-F24B-4C6C-A2B9-6FA58C54E8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4386804"/>
            <a:ext cx="4679950" cy="720000"/>
          </a:xfrm>
        </p:spPr>
        <p:txBody>
          <a:bodyPr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Podnadpis, 2 řádky, velikost 24</a:t>
            </a: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C49BB016-039F-40B9-A754-4D2A4A4B5384}"/>
              </a:ext>
            </a:extLst>
          </p:cNvPr>
          <p:cNvSpPr/>
          <p:nvPr userDrawn="1"/>
        </p:nvSpPr>
        <p:spPr>
          <a:xfrm>
            <a:off x="8607667" y="2168525"/>
            <a:ext cx="2880000" cy="3240088"/>
          </a:xfrm>
          <a:custGeom>
            <a:avLst/>
            <a:gdLst>
              <a:gd name="connsiteX0" fmla="*/ 0 w 2903296"/>
              <a:gd name="connsiteY0" fmla="*/ 0 h 3240088"/>
              <a:gd name="connsiteX1" fmla="*/ 2303222 w 2903296"/>
              <a:gd name="connsiteY1" fmla="*/ 0 h 3240088"/>
              <a:gd name="connsiteX2" fmla="*/ 2676766 w 2903296"/>
              <a:gd name="connsiteY2" fmla="*/ 0 h 3240088"/>
              <a:gd name="connsiteX3" fmla="*/ 2903296 w 2903296"/>
              <a:gd name="connsiteY3" fmla="*/ 0 h 3240088"/>
              <a:gd name="connsiteX4" fmla="*/ 2903296 w 2903296"/>
              <a:gd name="connsiteY4" fmla="*/ 3240088 h 3240088"/>
              <a:gd name="connsiteX5" fmla="*/ 2676766 w 2903296"/>
              <a:gd name="connsiteY5" fmla="*/ 3240088 h 3240088"/>
              <a:gd name="connsiteX6" fmla="*/ 2303222 w 2903296"/>
              <a:gd name="connsiteY6" fmla="*/ 3240088 h 3240088"/>
              <a:gd name="connsiteX7" fmla="*/ 0 w 2903296"/>
              <a:gd name="connsiteY7" fmla="*/ 3240088 h 3240088"/>
              <a:gd name="connsiteX8" fmla="*/ 0 w 2903296"/>
              <a:gd name="connsiteY8" fmla="*/ 2762015 h 3240088"/>
              <a:gd name="connsiteX9" fmla="*/ 359667 w 2903296"/>
              <a:gd name="connsiteY9" fmla="*/ 2762015 h 3240088"/>
              <a:gd name="connsiteX10" fmla="*/ 359667 w 2903296"/>
              <a:gd name="connsiteY10" fmla="*/ 478061 h 3240088"/>
              <a:gd name="connsiteX11" fmla="*/ 0 w 2903296"/>
              <a:gd name="connsiteY11" fmla="*/ 478061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3296" h="3240088">
                <a:moveTo>
                  <a:pt x="0" y="0"/>
                </a:moveTo>
                <a:lnTo>
                  <a:pt x="2303222" y="0"/>
                </a:lnTo>
                <a:lnTo>
                  <a:pt x="2676766" y="0"/>
                </a:lnTo>
                <a:lnTo>
                  <a:pt x="2903296" y="0"/>
                </a:lnTo>
                <a:lnTo>
                  <a:pt x="2903296" y="3240088"/>
                </a:lnTo>
                <a:lnTo>
                  <a:pt x="2676766" y="3240088"/>
                </a:lnTo>
                <a:lnTo>
                  <a:pt x="2303222" y="3240088"/>
                </a:lnTo>
                <a:lnTo>
                  <a:pt x="0" y="3240088"/>
                </a:lnTo>
                <a:lnTo>
                  <a:pt x="0" y="2762015"/>
                </a:lnTo>
                <a:lnTo>
                  <a:pt x="359667" y="2762015"/>
                </a:lnTo>
                <a:lnTo>
                  <a:pt x="359667" y="478061"/>
                </a:lnTo>
                <a:lnTo>
                  <a:pt x="0" y="4780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213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7242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3386" userDrawn="1">
          <p15:clr>
            <a:srgbClr val="A4A3A4"/>
          </p15:clr>
        </p15:guide>
        <p15:guide id="8" pos="3727" userDrawn="1">
          <p15:clr>
            <a:srgbClr val="A4A3A4"/>
          </p15:clr>
        </p15:guide>
        <p15:guide id="9" orient="horz" pos="1366" userDrawn="1">
          <p15:clr>
            <a:srgbClr val="A4A3A4"/>
          </p15:clr>
        </p15:guide>
        <p15:guide id="10" orient="horz" pos="3407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nuá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3646CA7-7678-4A7C-A0A6-68B6538A3A63}"/>
              </a:ext>
            </a:extLst>
          </p:cNvPr>
          <p:cNvSpPr txBox="1"/>
          <p:nvPr userDrawn="1"/>
        </p:nvSpPr>
        <p:spPr>
          <a:xfrm>
            <a:off x="6248849" y="4338741"/>
            <a:ext cx="5608189" cy="180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ClrTx/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chemeClr val="tx1">
                    <a:lumMod val="75000"/>
                  </a:schemeClr>
                </a:solidFill>
                <a:latin typeface="+mn-lt"/>
                <a:cs typeface="Segoe UI" panose="020B0502040204020203" pitchFamily="34" charset="0"/>
              </a:rPr>
              <a:t>Důležité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Pro </a:t>
            </a:r>
            <a:r>
              <a:rPr lang="cs-CZ" sz="1400" b="1" kern="1200" dirty="0">
                <a:solidFill>
                  <a:schemeClr val="accent2"/>
                </a:solidFill>
                <a:latin typeface="+mn-lt"/>
                <a:ea typeface="+mn-ea"/>
                <a:cs typeface="Segoe UI" panose="020B0502040204020203" pitchFamily="34" charset="0"/>
              </a:rPr>
              <a:t>zvýraznění</a:t>
            </a:r>
            <a:r>
              <a:rPr lang="cs-CZ" sz="14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 </a:t>
            </a: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v textu, grafech a tabulkách použijte kontrastní barevnost Tmavě modrozelená, Zvýraznění 2 (tučné).</a:t>
            </a:r>
          </a:p>
          <a:p>
            <a:pPr marL="285750" indent="-285750" algn="l" defTabSz="914400" rtl="0" eaLnBrk="1" latinLnBrk="0" hangingPunct="1">
              <a:buClrTx/>
              <a:buFont typeface="Arial" panose="020B0604020202020204" pitchFamily="34" charset="0"/>
              <a:buChar char="•"/>
            </a:pP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Využijte barevnost Světle šedá, Zvýraznění 6 pro označení </a:t>
            </a:r>
            <a:r>
              <a:rPr lang="cs-CZ" sz="1400" kern="1200" dirty="0">
                <a:solidFill>
                  <a:schemeClr val="accent6"/>
                </a:solidFill>
                <a:latin typeface="+mn-lt"/>
                <a:ea typeface="+mn-ea"/>
                <a:cs typeface="Segoe UI" panose="020B0502040204020203" pitchFamily="34" charset="0"/>
              </a:rPr>
              <a:t>nedůležitých odrážek </a:t>
            </a: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(viz. slide Agenda)</a:t>
            </a:r>
          </a:p>
          <a:p>
            <a:pPr marL="285750" indent="-285750" algn="l" defTabSz="914400" rtl="0" eaLnBrk="1" latinLnBrk="0" hangingPunct="1">
              <a:buClrTx/>
              <a:buFont typeface="Arial" panose="020B0604020202020204" pitchFamily="34" charset="0"/>
              <a:buChar char="•"/>
            </a:pP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Pro vkládání textu z jiných dokumentů do textových polí použijeme rozklikneme tlačítko Vložit na kartě Domů (vlevo). Zvolíme možnost </a:t>
            </a:r>
            <a:r>
              <a:rPr lang="cs-CZ" sz="1400" b="1" kern="1200" dirty="0">
                <a:solidFill>
                  <a:schemeClr val="accent2"/>
                </a:solidFill>
                <a:latin typeface="+mn-lt"/>
                <a:ea typeface="+mn-ea"/>
                <a:cs typeface="Segoe UI" panose="020B0502040204020203" pitchFamily="34" charset="0"/>
              </a:rPr>
              <a:t>Zachovat jenom text</a:t>
            </a:r>
            <a:r>
              <a:rPr lang="cs-CZ" sz="1400" kern="1200" dirty="0">
                <a:solidFill>
                  <a:srgbClr val="29235C"/>
                </a:solidFill>
                <a:latin typeface="+mn-lt"/>
                <a:ea typeface="+mn-ea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007C4BD-9D23-4D8C-A744-D559DDC1AD0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8564" y="754654"/>
            <a:ext cx="2680238" cy="1507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1984A4B-E3D1-44D7-B987-7679A5EE23CE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878" y="4628086"/>
            <a:ext cx="2685608" cy="1510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F84BB9E-462B-4116-BC49-01E475812DB6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2223" y="2675175"/>
            <a:ext cx="2681276" cy="1508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C188CB1-CD4F-44ED-8072-3AAC6F58E332}"/>
              </a:ext>
            </a:extLst>
          </p:cNvPr>
          <p:cNvSpPr txBox="1"/>
          <p:nvPr userDrawn="1"/>
        </p:nvSpPr>
        <p:spPr>
          <a:xfrm>
            <a:off x="349790" y="608471"/>
            <a:ext cx="2894890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>
              <a:buClrTx/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Nadpis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Bílá, Pozadí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40, tučné</a:t>
            </a:r>
          </a:p>
          <a:p>
            <a:pPr marL="0" indent="0">
              <a:buClrTx/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Podnadpisy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Bílá, Pozadí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24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486CFB4-EBB3-41BC-8455-FF8283B1DD71}"/>
              </a:ext>
            </a:extLst>
          </p:cNvPr>
          <p:cNvSpPr txBox="1"/>
          <p:nvPr userDrawn="1"/>
        </p:nvSpPr>
        <p:spPr>
          <a:xfrm>
            <a:off x="343968" y="4483415"/>
            <a:ext cx="2900716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Nadpisy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modrozelená, Text 2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36, tučné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Text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modrá, Text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20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D4BEA42-C21A-42DA-8B46-F8BD2939F0C8}"/>
              </a:ext>
            </a:extLst>
          </p:cNvPr>
          <p:cNvSpPr txBox="1"/>
          <p:nvPr userDrawn="1"/>
        </p:nvSpPr>
        <p:spPr>
          <a:xfrm>
            <a:off x="6259321" y="599804"/>
            <a:ext cx="2894890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Nadpisy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modrozelená, Text 2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36, tučné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Text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modrá, Text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min. 20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972FC4D-D097-41F7-B4EF-254C1A2C6212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7267" y="745969"/>
            <a:ext cx="2680297" cy="1507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79632C3D-4D6B-431C-8C66-6BA359FE33AD}"/>
              </a:ext>
            </a:extLst>
          </p:cNvPr>
          <p:cNvSpPr txBox="1"/>
          <p:nvPr userDrawn="1"/>
        </p:nvSpPr>
        <p:spPr>
          <a:xfrm>
            <a:off x="343968" y="2529284"/>
            <a:ext cx="2900716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Nadpisy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modrozelená, Text 2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36, tučné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Text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modrá, Text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min. 20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9DA277D-2DC2-4D71-8B85-E5B6902D9808}"/>
              </a:ext>
            </a:extLst>
          </p:cNvPr>
          <p:cNvSpPr txBox="1"/>
          <p:nvPr userDrawn="1"/>
        </p:nvSpPr>
        <p:spPr>
          <a:xfrm>
            <a:off x="6248849" y="2529284"/>
            <a:ext cx="2894890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Jméno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Bílá, Pozadí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28, tučné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Text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Bílá, Pozadí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20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C0A6D8A5-40AD-4F3A-A537-C5A454343745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6795" y="2675451"/>
            <a:ext cx="2680297" cy="1507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679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849A6091-7E93-40EC-B138-FDE4CD59BED9}"/>
              </a:ext>
            </a:extLst>
          </p:cNvPr>
          <p:cNvSpPr/>
          <p:nvPr userDrawn="1"/>
        </p:nvSpPr>
        <p:spPr>
          <a:xfrm>
            <a:off x="0" y="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6DED628C-600E-4C31-A0BF-CC8663976258}"/>
              </a:ext>
            </a:extLst>
          </p:cNvPr>
          <p:cNvSpPr/>
          <p:nvPr userDrawn="1"/>
        </p:nvSpPr>
        <p:spPr>
          <a:xfrm>
            <a:off x="8418572" y="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">
            <a:extLst>
              <a:ext uri="{FF2B5EF4-FFF2-40B4-BE49-F238E27FC236}">
                <a16:creationId xmlns:a16="http://schemas.microsoft.com/office/drawing/2014/main" id="{1701CA47-035C-417C-9EF6-EF1401CED4BE}"/>
              </a:ext>
            </a:extLst>
          </p:cNvPr>
          <p:cNvSpPr/>
          <p:nvPr userDrawn="1"/>
        </p:nvSpPr>
        <p:spPr>
          <a:xfrm flipH="1">
            <a:off x="0" y="366832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52D364A-2056-458B-B137-BE59D41C869D}"/>
              </a:ext>
            </a:extLst>
          </p:cNvPr>
          <p:cNvSpPr/>
          <p:nvPr userDrawn="1"/>
        </p:nvSpPr>
        <p:spPr>
          <a:xfrm flipH="1">
            <a:off x="3773437" y="366832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9C41B134-BB45-476B-8040-F6D5EE6BA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9" y="4400549"/>
            <a:ext cx="6840536" cy="17179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kapitoly, 3 řádky, velikost 40</a:t>
            </a:r>
          </a:p>
        </p:txBody>
      </p:sp>
      <p:sp>
        <p:nvSpPr>
          <p:cNvPr id="13" name="Zástupný text 8">
            <a:extLst>
              <a:ext uri="{FF2B5EF4-FFF2-40B4-BE49-F238E27FC236}">
                <a16:creationId xmlns:a16="http://schemas.microsoft.com/office/drawing/2014/main" id="{403D49A1-0DE6-4187-B575-E97E99347D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58959" y="728663"/>
            <a:ext cx="2037715" cy="15696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11328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7242">
          <p15:clr>
            <a:srgbClr val="A4A3A4"/>
          </p15:clr>
        </p15:guide>
        <p15:guide id="6" orient="horz" pos="2772">
          <p15:clr>
            <a:srgbClr val="A4A3A4"/>
          </p15:clr>
        </p15:guide>
        <p15:guide id="7" pos="2933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8" name="Zástupný text 37">
            <a:extLst>
              <a:ext uri="{FF2B5EF4-FFF2-40B4-BE49-F238E27FC236}">
                <a16:creationId xmlns:a16="http://schemas.microsoft.com/office/drawing/2014/main" id="{7351B1E3-D9FD-455A-8948-C093B2A75F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0832" y="2178480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15" name="Zástupný text 16">
            <a:extLst>
              <a:ext uri="{FF2B5EF4-FFF2-40B4-BE49-F238E27FC236}">
                <a16:creationId xmlns:a16="http://schemas.microsoft.com/office/drawing/2014/main" id="{9246A31B-F713-46CB-AB9F-A44411AD2A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95439" y="2088514"/>
            <a:ext cx="9901235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16" name="Zástupný text 16">
            <a:extLst>
              <a:ext uri="{FF2B5EF4-FFF2-40B4-BE49-F238E27FC236}">
                <a16:creationId xmlns:a16="http://schemas.microsoft.com/office/drawing/2014/main" id="{62AECE77-0E30-41CC-B66E-BB35697BC7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95440" y="3105671"/>
            <a:ext cx="9901235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DBB8322B-153D-4529-9F6F-F31610F9B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95440" y="4122828"/>
            <a:ext cx="9901235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18" name="Zástupný text 16">
            <a:extLst>
              <a:ext uri="{FF2B5EF4-FFF2-40B4-BE49-F238E27FC236}">
                <a16:creationId xmlns:a16="http://schemas.microsoft.com/office/drawing/2014/main" id="{F1B77B0B-186E-41A5-AE36-5A4DA7E536C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95440" y="5139984"/>
            <a:ext cx="9901235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39" name="Zástupný text 38">
            <a:extLst>
              <a:ext uri="{FF2B5EF4-FFF2-40B4-BE49-F238E27FC236}">
                <a16:creationId xmlns:a16="http://schemas.microsoft.com/office/drawing/2014/main" id="{CC7DA44E-5990-4A16-B408-9F25194ECC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0832" y="5229950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40" name="Zástupný text 39">
            <a:extLst>
              <a:ext uri="{FF2B5EF4-FFF2-40B4-BE49-F238E27FC236}">
                <a16:creationId xmlns:a16="http://schemas.microsoft.com/office/drawing/2014/main" id="{9CD6C060-479A-40EA-A5A5-F77273505F2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0832" y="3195637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41" name="Zástupný text 40">
            <a:extLst>
              <a:ext uri="{FF2B5EF4-FFF2-40B4-BE49-F238E27FC236}">
                <a16:creationId xmlns:a16="http://schemas.microsoft.com/office/drawing/2014/main" id="{5CF1B63A-8997-430A-8337-8E7F43AD97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0832" y="4212794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542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  <p15:guide id="11" orient="horz" pos="3634" userDrawn="1">
          <p15:clr>
            <a:srgbClr val="A4A3A4"/>
          </p15:clr>
        </p15:guide>
        <p15:guide id="12" pos="778" userDrawn="1">
          <p15:clr>
            <a:srgbClr val="A4A3A4"/>
          </p15:clr>
        </p15:guide>
        <p15:guide id="13" orient="horz" pos="1366" userDrawn="1">
          <p15:clr>
            <a:srgbClr val="A4A3A4"/>
          </p15:clr>
        </p15:guide>
        <p15:guide id="14" orient="horz" pos="1321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dlouh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8" name="Zástupný text 37">
            <a:extLst>
              <a:ext uri="{FF2B5EF4-FFF2-40B4-BE49-F238E27FC236}">
                <a16:creationId xmlns:a16="http://schemas.microsoft.com/office/drawing/2014/main" id="{7351B1E3-D9FD-455A-8948-C093B2A75F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0832" y="2178480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15" name="Zástupný text 16">
            <a:extLst>
              <a:ext uri="{FF2B5EF4-FFF2-40B4-BE49-F238E27FC236}">
                <a16:creationId xmlns:a16="http://schemas.microsoft.com/office/drawing/2014/main" id="{9246A31B-F713-46CB-AB9F-A44411AD2A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95439" y="2088514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16" name="Zástupný text 16">
            <a:extLst>
              <a:ext uri="{FF2B5EF4-FFF2-40B4-BE49-F238E27FC236}">
                <a16:creationId xmlns:a16="http://schemas.microsoft.com/office/drawing/2014/main" id="{62AECE77-0E30-41CC-B66E-BB35697BC7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95440" y="3105671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DBB8322B-153D-4529-9F6F-F31610F9B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95440" y="4122828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18" name="Zástupný text 16">
            <a:extLst>
              <a:ext uri="{FF2B5EF4-FFF2-40B4-BE49-F238E27FC236}">
                <a16:creationId xmlns:a16="http://schemas.microsoft.com/office/drawing/2014/main" id="{F1B77B0B-186E-41A5-AE36-5A4DA7E536C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95440" y="5139984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39" name="Zástupný text 38">
            <a:extLst>
              <a:ext uri="{FF2B5EF4-FFF2-40B4-BE49-F238E27FC236}">
                <a16:creationId xmlns:a16="http://schemas.microsoft.com/office/drawing/2014/main" id="{CC7DA44E-5990-4A16-B408-9F25194ECC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0832" y="5229950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40" name="Zástupný text 39">
            <a:extLst>
              <a:ext uri="{FF2B5EF4-FFF2-40B4-BE49-F238E27FC236}">
                <a16:creationId xmlns:a16="http://schemas.microsoft.com/office/drawing/2014/main" id="{9CD6C060-479A-40EA-A5A5-F77273505F2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0832" y="3195637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41" name="Zástupný text 40">
            <a:extLst>
              <a:ext uri="{FF2B5EF4-FFF2-40B4-BE49-F238E27FC236}">
                <a16:creationId xmlns:a16="http://schemas.microsoft.com/office/drawing/2014/main" id="{5CF1B63A-8997-430A-8337-8E7F43AD97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0832" y="4212794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65B95218-6588-472C-BCF0-BB54CDBF8A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64279" y="2177529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20" name="Zástupný text 16">
            <a:extLst>
              <a:ext uri="{FF2B5EF4-FFF2-40B4-BE49-F238E27FC236}">
                <a16:creationId xmlns:a16="http://schemas.microsoft.com/office/drawing/2014/main" id="{A7C1907E-E844-4B30-B235-372630FCD9D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58886" y="2087563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25" name="Zástupný text 16">
            <a:extLst>
              <a:ext uri="{FF2B5EF4-FFF2-40B4-BE49-F238E27FC236}">
                <a16:creationId xmlns:a16="http://schemas.microsoft.com/office/drawing/2014/main" id="{753F87F0-4969-4E72-A785-E290968800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58887" y="3104720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26" name="Zástupný text 16">
            <a:extLst>
              <a:ext uri="{FF2B5EF4-FFF2-40B4-BE49-F238E27FC236}">
                <a16:creationId xmlns:a16="http://schemas.microsoft.com/office/drawing/2014/main" id="{1BAE0941-F32B-4792-BAAE-7679C302630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58887" y="4121877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27" name="Zástupný text 16">
            <a:extLst>
              <a:ext uri="{FF2B5EF4-FFF2-40B4-BE49-F238E27FC236}">
                <a16:creationId xmlns:a16="http://schemas.microsoft.com/office/drawing/2014/main" id="{9D29CDEF-7C3B-4FA4-95B6-F6618A58BA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358887" y="5139033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28" name="Zástupný text 27">
            <a:extLst>
              <a:ext uri="{FF2B5EF4-FFF2-40B4-BE49-F238E27FC236}">
                <a16:creationId xmlns:a16="http://schemas.microsoft.com/office/drawing/2014/main" id="{E6841367-5E68-4EC6-A45B-1AA109F309C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64279" y="5228999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29" name="Zástupný text 28">
            <a:extLst>
              <a:ext uri="{FF2B5EF4-FFF2-40B4-BE49-F238E27FC236}">
                <a16:creationId xmlns:a16="http://schemas.microsoft.com/office/drawing/2014/main" id="{862345FD-0153-41F1-926E-46762F6832F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64279" y="3194686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30" name="Zástupný text 29">
            <a:extLst>
              <a:ext uri="{FF2B5EF4-FFF2-40B4-BE49-F238E27FC236}">
                <a16:creationId xmlns:a16="http://schemas.microsoft.com/office/drawing/2014/main" id="{A2382BFD-036C-42EB-BBB0-A48C5ED2C30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64279" y="4211843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399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  <p15:guide id="11" orient="horz" pos="3634">
          <p15:clr>
            <a:srgbClr val="A4A3A4"/>
          </p15:clr>
        </p15:guide>
        <p15:guide id="12" pos="778">
          <p15:clr>
            <a:srgbClr val="A4A3A4"/>
          </p15:clr>
        </p15:guide>
        <p15:guide id="13" orient="horz" pos="1366">
          <p15:clr>
            <a:srgbClr val="A4A3A4"/>
          </p15:clr>
        </p15:guide>
        <p15:guide id="14" orient="horz" pos="1321">
          <p15:clr>
            <a:srgbClr val="A4A3A4"/>
          </p15:clr>
        </p15:guide>
        <p15:guide id="15" orient="horz" pos="3702">
          <p15:clr>
            <a:srgbClr val="A4A3A4"/>
          </p15:clr>
        </p15:guide>
        <p15:guide id="16" pos="4407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4" y="1989138"/>
            <a:ext cx="1080135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</p:spTree>
    <p:extLst>
      <p:ext uri="{BB962C8B-B14F-4D97-AF65-F5344CB8AC3E}">
        <p14:creationId xmlns:p14="http://schemas.microsoft.com/office/powerpoint/2010/main" val="869768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4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E84ADFB1-FA4A-4FB6-81A3-D1301F49E7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6363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</p:spTree>
    <p:extLst>
      <p:ext uri="{BB962C8B-B14F-4D97-AF65-F5344CB8AC3E}">
        <p14:creationId xmlns:p14="http://schemas.microsoft.com/office/powerpoint/2010/main" val="246473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orient="horz" pos="3748" userDrawn="1">
          <p15:clr>
            <a:srgbClr val="A4A3A4"/>
          </p15:clr>
        </p15:guide>
        <p15:guide id="10" orient="horz" pos="1253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4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E84ADFB1-FA4A-4FB6-81A3-D1301F49E7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6363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</p:spTree>
    <p:extLst>
      <p:ext uri="{BB962C8B-B14F-4D97-AF65-F5344CB8AC3E}">
        <p14:creationId xmlns:p14="http://schemas.microsoft.com/office/powerpoint/2010/main" val="239466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  <p15:guide id="11" pos="3613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ůležité údaj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AF2307D5-2CC6-455C-9E84-90E08BE2E80D}"/>
              </a:ext>
            </a:extLst>
          </p:cNvPr>
          <p:cNvSpPr/>
          <p:nvPr userDrawn="1"/>
        </p:nvSpPr>
        <p:spPr>
          <a:xfrm>
            <a:off x="6096000" y="3594710"/>
            <a:ext cx="3060675" cy="2340000"/>
          </a:xfrm>
          <a:custGeom>
            <a:avLst/>
            <a:gdLst>
              <a:gd name="connsiteX0" fmla="*/ 0 w 3060675"/>
              <a:gd name="connsiteY0" fmla="*/ 0 h 2340000"/>
              <a:gd name="connsiteX1" fmla="*/ 285979 w 3060675"/>
              <a:gd name="connsiteY1" fmla="*/ 0 h 2340000"/>
              <a:gd name="connsiteX2" fmla="*/ 720675 w 3060675"/>
              <a:gd name="connsiteY2" fmla="*/ 0 h 2340000"/>
              <a:gd name="connsiteX3" fmla="*/ 754380 w 3060675"/>
              <a:gd name="connsiteY3" fmla="*/ 0 h 2340000"/>
              <a:gd name="connsiteX4" fmla="*/ 1139419 w 3060675"/>
              <a:gd name="connsiteY4" fmla="*/ 0 h 2340000"/>
              <a:gd name="connsiteX5" fmla="*/ 3060675 w 3060675"/>
              <a:gd name="connsiteY5" fmla="*/ 0 h 2340000"/>
              <a:gd name="connsiteX6" fmla="*/ 3060675 w 3060675"/>
              <a:gd name="connsiteY6" fmla="*/ 345257 h 2340000"/>
              <a:gd name="connsiteX7" fmla="*/ 2746258 w 3060675"/>
              <a:gd name="connsiteY7" fmla="*/ 345257 h 2340000"/>
              <a:gd name="connsiteX8" fmla="*/ 2746258 w 3060675"/>
              <a:gd name="connsiteY8" fmla="*/ 1994734 h 2340000"/>
              <a:gd name="connsiteX9" fmla="*/ 3060675 w 3060675"/>
              <a:gd name="connsiteY9" fmla="*/ 1994734 h 2340000"/>
              <a:gd name="connsiteX10" fmla="*/ 3060675 w 3060675"/>
              <a:gd name="connsiteY10" fmla="*/ 2340000 h 2340000"/>
              <a:gd name="connsiteX11" fmla="*/ 1139419 w 3060675"/>
              <a:gd name="connsiteY11" fmla="*/ 2340000 h 2340000"/>
              <a:gd name="connsiteX12" fmla="*/ 754380 w 3060675"/>
              <a:gd name="connsiteY12" fmla="*/ 2340000 h 2340000"/>
              <a:gd name="connsiteX13" fmla="*/ 720675 w 3060675"/>
              <a:gd name="connsiteY13" fmla="*/ 2340000 h 2340000"/>
              <a:gd name="connsiteX14" fmla="*/ 285979 w 3060675"/>
              <a:gd name="connsiteY14" fmla="*/ 2340000 h 2340000"/>
              <a:gd name="connsiteX15" fmla="*/ 0 w 3060675"/>
              <a:gd name="connsiteY15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60675" h="2340000">
                <a:moveTo>
                  <a:pt x="0" y="0"/>
                </a:moveTo>
                <a:lnTo>
                  <a:pt x="285979" y="0"/>
                </a:lnTo>
                <a:lnTo>
                  <a:pt x="720675" y="0"/>
                </a:lnTo>
                <a:lnTo>
                  <a:pt x="754380" y="0"/>
                </a:lnTo>
                <a:lnTo>
                  <a:pt x="1139419" y="0"/>
                </a:lnTo>
                <a:lnTo>
                  <a:pt x="3060675" y="0"/>
                </a:lnTo>
                <a:lnTo>
                  <a:pt x="3060675" y="345257"/>
                </a:lnTo>
                <a:lnTo>
                  <a:pt x="2746258" y="345257"/>
                </a:lnTo>
                <a:lnTo>
                  <a:pt x="2746258" y="1994734"/>
                </a:lnTo>
                <a:lnTo>
                  <a:pt x="3060675" y="1994734"/>
                </a:lnTo>
                <a:lnTo>
                  <a:pt x="3060675" y="2340000"/>
                </a:lnTo>
                <a:lnTo>
                  <a:pt x="1139419" y="2340000"/>
                </a:lnTo>
                <a:lnTo>
                  <a:pt x="754380" y="2340000"/>
                </a:lnTo>
                <a:lnTo>
                  <a:pt x="720675" y="2340000"/>
                </a:lnTo>
                <a:lnTo>
                  <a:pt x="285979" y="2340000"/>
                </a:lnTo>
                <a:lnTo>
                  <a:pt x="0" y="2340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107393"/>
            <a:ext cx="5040313" cy="1620000"/>
          </a:xfrm>
        </p:spPr>
        <p:txBody>
          <a:bodyPr tIns="0" bIns="0" anchor="ctr"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</a:t>
            </a:r>
            <a:br>
              <a:rPr lang="cs-CZ" dirty="0"/>
            </a:br>
            <a:r>
              <a:rPr lang="cs-CZ" dirty="0"/>
              <a:t>3 řádky,</a:t>
            </a:r>
            <a:br>
              <a:rPr lang="cs-CZ" dirty="0"/>
            </a:br>
            <a:r>
              <a:rPr lang="cs-CZ" dirty="0"/>
              <a:t>velikost 36</a:t>
            </a:r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8C2CEF09-EDFD-44EF-9AD4-648928C5D5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6675" y="747393"/>
            <a:ext cx="2340000" cy="2340000"/>
          </a:xfrm>
          <a:custGeom>
            <a:avLst/>
            <a:gdLst>
              <a:gd name="connsiteX0" fmla="*/ 0 w 2625913"/>
              <a:gd name="connsiteY0" fmla="*/ 0 h 2219681"/>
              <a:gd name="connsiteX1" fmla="*/ 2625913 w 2625913"/>
              <a:gd name="connsiteY1" fmla="*/ 0 h 2219681"/>
              <a:gd name="connsiteX2" fmla="*/ 2625913 w 2625913"/>
              <a:gd name="connsiteY2" fmla="*/ 2219681 h 2219681"/>
              <a:gd name="connsiteX3" fmla="*/ 0 w 2625913"/>
              <a:gd name="connsiteY3" fmla="*/ 2219681 h 2219681"/>
              <a:gd name="connsiteX4" fmla="*/ 0 w 2625913"/>
              <a:gd name="connsiteY4" fmla="*/ 1892168 h 2219681"/>
              <a:gd name="connsiteX5" fmla="*/ 352834 w 2625913"/>
              <a:gd name="connsiteY5" fmla="*/ 1892168 h 2219681"/>
              <a:gd name="connsiteX6" fmla="*/ 352834 w 2625913"/>
              <a:gd name="connsiteY6" fmla="*/ 327505 h 2219681"/>
              <a:gd name="connsiteX7" fmla="*/ 0 w 2625913"/>
              <a:gd name="connsiteY7" fmla="*/ 327505 h 221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913" h="2219681">
                <a:moveTo>
                  <a:pt x="0" y="0"/>
                </a:moveTo>
                <a:lnTo>
                  <a:pt x="2625913" y="0"/>
                </a:lnTo>
                <a:lnTo>
                  <a:pt x="2625913" y="2219681"/>
                </a:lnTo>
                <a:lnTo>
                  <a:pt x="0" y="2219681"/>
                </a:lnTo>
                <a:lnTo>
                  <a:pt x="0" y="1892168"/>
                </a:lnTo>
                <a:lnTo>
                  <a:pt x="352834" y="1892168"/>
                </a:lnTo>
                <a:lnTo>
                  <a:pt x="352834" y="327505"/>
                </a:lnTo>
                <a:lnTo>
                  <a:pt x="0" y="327505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/>
              <a:t>Kliknutím vložíte obrázek</a:t>
            </a:r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9B413D2A-456A-4A5D-910D-F843EE50048E}"/>
              </a:ext>
            </a:extLst>
          </p:cNvPr>
          <p:cNvSpPr/>
          <p:nvPr userDrawn="1"/>
        </p:nvSpPr>
        <p:spPr>
          <a:xfrm>
            <a:off x="6096000" y="747393"/>
            <a:ext cx="3060675" cy="2340000"/>
          </a:xfrm>
          <a:custGeom>
            <a:avLst/>
            <a:gdLst>
              <a:gd name="connsiteX0" fmla="*/ 0 w 3060675"/>
              <a:gd name="connsiteY0" fmla="*/ 0 h 2340000"/>
              <a:gd name="connsiteX1" fmla="*/ 285979 w 3060675"/>
              <a:gd name="connsiteY1" fmla="*/ 0 h 2340000"/>
              <a:gd name="connsiteX2" fmla="*/ 495300 w 3060675"/>
              <a:gd name="connsiteY2" fmla="*/ 0 h 2340000"/>
              <a:gd name="connsiteX3" fmla="*/ 2745483 w 3060675"/>
              <a:gd name="connsiteY3" fmla="*/ 0 h 2340000"/>
              <a:gd name="connsiteX4" fmla="*/ 2745483 w 3060675"/>
              <a:gd name="connsiteY4" fmla="*/ 345257 h 2340000"/>
              <a:gd name="connsiteX5" fmla="*/ 3060675 w 3060675"/>
              <a:gd name="connsiteY5" fmla="*/ 345257 h 2340000"/>
              <a:gd name="connsiteX6" fmla="*/ 3060675 w 3060675"/>
              <a:gd name="connsiteY6" fmla="*/ 1994734 h 2340000"/>
              <a:gd name="connsiteX7" fmla="*/ 2745483 w 3060675"/>
              <a:gd name="connsiteY7" fmla="*/ 1994734 h 2340000"/>
              <a:gd name="connsiteX8" fmla="*/ 2745483 w 3060675"/>
              <a:gd name="connsiteY8" fmla="*/ 2340000 h 2340000"/>
              <a:gd name="connsiteX9" fmla="*/ 495300 w 3060675"/>
              <a:gd name="connsiteY9" fmla="*/ 2340000 h 2340000"/>
              <a:gd name="connsiteX10" fmla="*/ 285979 w 3060675"/>
              <a:gd name="connsiteY10" fmla="*/ 2340000 h 2340000"/>
              <a:gd name="connsiteX11" fmla="*/ 0 w 3060675"/>
              <a:gd name="connsiteY11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0675" h="2340000">
                <a:moveTo>
                  <a:pt x="0" y="0"/>
                </a:moveTo>
                <a:lnTo>
                  <a:pt x="285979" y="0"/>
                </a:lnTo>
                <a:lnTo>
                  <a:pt x="495300" y="0"/>
                </a:lnTo>
                <a:lnTo>
                  <a:pt x="2745483" y="0"/>
                </a:lnTo>
                <a:lnTo>
                  <a:pt x="2745483" y="345257"/>
                </a:lnTo>
                <a:lnTo>
                  <a:pt x="3060675" y="345257"/>
                </a:lnTo>
                <a:lnTo>
                  <a:pt x="3060675" y="1994734"/>
                </a:lnTo>
                <a:lnTo>
                  <a:pt x="2745483" y="1994734"/>
                </a:lnTo>
                <a:lnTo>
                  <a:pt x="2745483" y="2340000"/>
                </a:lnTo>
                <a:lnTo>
                  <a:pt x="495300" y="2340000"/>
                </a:lnTo>
                <a:lnTo>
                  <a:pt x="285979" y="2340000"/>
                </a:lnTo>
                <a:lnTo>
                  <a:pt x="0" y="2340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9006CC89-74DD-48A9-80E3-E4B05F9334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3429000"/>
            <a:ext cx="5040313" cy="2505710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  <p:sp>
        <p:nvSpPr>
          <p:cNvPr id="26" name="Zástupný symbol obrázku 25">
            <a:extLst>
              <a:ext uri="{FF2B5EF4-FFF2-40B4-BE49-F238E27FC236}">
                <a16:creationId xmlns:a16="http://schemas.microsoft.com/office/drawing/2014/main" id="{C48C8D84-92ED-4329-9155-574A55C246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6675" y="3594710"/>
            <a:ext cx="2340000" cy="2340000"/>
          </a:xfrm>
          <a:custGeom>
            <a:avLst/>
            <a:gdLst>
              <a:gd name="connsiteX0" fmla="*/ 314417 w 2340000"/>
              <a:gd name="connsiteY0" fmla="*/ 0 h 2340000"/>
              <a:gd name="connsiteX1" fmla="*/ 2340000 w 2340000"/>
              <a:gd name="connsiteY1" fmla="*/ 0 h 2340000"/>
              <a:gd name="connsiteX2" fmla="*/ 2340000 w 2340000"/>
              <a:gd name="connsiteY2" fmla="*/ 2340000 h 2340000"/>
              <a:gd name="connsiteX3" fmla="*/ 314417 w 2340000"/>
              <a:gd name="connsiteY3" fmla="*/ 2340000 h 2340000"/>
              <a:gd name="connsiteX4" fmla="*/ 314417 w 2340000"/>
              <a:gd name="connsiteY4" fmla="*/ 1994734 h 2340000"/>
              <a:gd name="connsiteX5" fmla="*/ 0 w 2340000"/>
              <a:gd name="connsiteY5" fmla="*/ 1994734 h 2340000"/>
              <a:gd name="connsiteX6" fmla="*/ 0 w 2340000"/>
              <a:gd name="connsiteY6" fmla="*/ 345258 h 2340000"/>
              <a:gd name="connsiteX7" fmla="*/ 314417 w 2340000"/>
              <a:gd name="connsiteY7" fmla="*/ 345258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340000">
                <a:moveTo>
                  <a:pt x="314417" y="0"/>
                </a:moveTo>
                <a:lnTo>
                  <a:pt x="2340000" y="0"/>
                </a:lnTo>
                <a:lnTo>
                  <a:pt x="2340000" y="2340000"/>
                </a:lnTo>
                <a:lnTo>
                  <a:pt x="314417" y="2340000"/>
                </a:lnTo>
                <a:lnTo>
                  <a:pt x="314417" y="1994734"/>
                </a:lnTo>
                <a:lnTo>
                  <a:pt x="0" y="1994734"/>
                </a:lnTo>
                <a:lnTo>
                  <a:pt x="0" y="345258"/>
                </a:lnTo>
                <a:lnTo>
                  <a:pt x="314417" y="345258"/>
                </a:lnTo>
                <a:close/>
              </a:path>
            </a:pathLst>
          </a:custGeom>
        </p:spPr>
        <p:txBody>
          <a:bodyPr wrap="square" tIns="46800" bIns="648000" anchor="ctr">
            <a:noAutofit/>
          </a:bodyPr>
          <a:lstStyle>
            <a:lvl1pPr>
              <a:defRPr lang="cs-CZ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/>
              <a:t>Kliknutím vložíte obrázek</a:t>
            </a:r>
          </a:p>
        </p:txBody>
      </p:sp>
      <p:sp>
        <p:nvSpPr>
          <p:cNvPr id="27" name="Zástupný text 8">
            <a:extLst>
              <a:ext uri="{FF2B5EF4-FFF2-40B4-BE49-F238E27FC236}">
                <a16:creationId xmlns:a16="http://schemas.microsoft.com/office/drawing/2014/main" id="{808F49F8-E926-4F2A-A871-BA391D3C6B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388" y="1353738"/>
            <a:ext cx="2341561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Důležitý údaj</a:t>
            </a:r>
          </a:p>
        </p:txBody>
      </p:sp>
      <p:sp>
        <p:nvSpPr>
          <p:cNvPr id="28" name="Zástupný text 8">
            <a:extLst>
              <a:ext uri="{FF2B5EF4-FFF2-40B4-BE49-F238E27FC236}">
                <a16:creationId xmlns:a16="http://schemas.microsoft.com/office/drawing/2014/main" id="{6CA2A671-CD03-4E92-BD8C-EC5DF76B8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8" y="4224710"/>
            <a:ext cx="2341562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Důležitý údaj</a:t>
            </a:r>
          </a:p>
        </p:txBody>
      </p:sp>
    </p:spTree>
    <p:extLst>
      <p:ext uri="{BB962C8B-B14F-4D97-AF65-F5344CB8AC3E}">
        <p14:creationId xmlns:p14="http://schemas.microsoft.com/office/powerpoint/2010/main" val="1552479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3953" userDrawn="1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07" userDrawn="1">
          <p15:clr>
            <a:srgbClr val="A4A3A4"/>
          </p15:clr>
        </p15:guide>
        <p15:guide id="11" pos="5564" userDrawn="1">
          <p15:clr>
            <a:srgbClr val="A4A3A4"/>
          </p15:clr>
        </p15:guide>
        <p15:guide id="12" pos="5428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8934CE-1DCB-4104-B41D-53B4F17B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DE752B-2C5D-4D6D-9A12-420C139A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455AE-FEF8-4828-9F27-6B8987EE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96B66-B4C8-4683-9BD6-8887BC3A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BC824-8775-4A01-B82C-E4E456010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0ADE-A669-426C-8D14-C74C7CC560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8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8934CE-1DCB-4104-B41D-53B4F17B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47393"/>
            <a:ext cx="10801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DE752B-2C5D-4D6D-9A12-420C139A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55519"/>
            <a:ext cx="10515600" cy="3508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455AE-FEF8-4828-9F27-6B8987EE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55560" y="6129338"/>
            <a:ext cx="107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96B66-B4C8-4683-9BD6-8887BC3A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72990" y="6129338"/>
            <a:ext cx="244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BC824-8775-4A01-B82C-E4E456010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50640" y="6129338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1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69" r:id="rId4"/>
    <p:sldLayoutId id="2147483668" r:id="rId5"/>
    <p:sldLayoutId id="2147483678" r:id="rId6"/>
    <p:sldLayoutId id="2147483670" r:id="rId7"/>
    <p:sldLayoutId id="2147483679" r:id="rId8"/>
    <p:sldLayoutId id="2147483672" r:id="rId9"/>
    <p:sldLayoutId id="2147483673" r:id="rId10"/>
    <p:sldLayoutId id="2147483671" r:id="rId11"/>
    <p:sldLayoutId id="2147483680" r:id="rId12"/>
    <p:sldLayoutId id="2147483657" r:id="rId13"/>
    <p:sldLayoutId id="2147483682" r:id="rId14"/>
    <p:sldLayoutId id="214748368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orient="horz" pos="3861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8934CE-1DCB-4104-B41D-53B4F17B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DE752B-2C5D-4D6D-9A12-420C139A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455AE-FEF8-4828-9F27-6B8987EE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96B66-B4C8-4683-9BD6-8887BC3A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BC824-8775-4A01-B82C-E4E456010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0ADE-A669-426C-8D14-C74C7CC560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62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8934CE-1DCB-4104-B41D-53B4F17B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DE752B-2C5D-4D6D-9A12-420C139A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455AE-FEF8-4828-9F27-6B8987EE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241C-25E1-4D70-B5D5-EE8CAD3C906B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96B66-B4C8-4683-9BD6-8887BC3A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BC824-8775-4A01-B82C-E4E456010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0ADE-A669-426C-8D14-C74C7CC560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2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-ic.cz/cs/inovovat-expandovat/ex/" TargetMode="External"/><Relationship Id="rId2" Type="http://schemas.openxmlformats.org/officeDocument/2006/relationships/hyperlink" Target="https://s-ic.cz/cs/kontakty/nas-ty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https://www.e-cons.cz/post/povinnost-zverejneni-uz-a-sankce-za-poruseni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hyperlink" Target="tel:+420720074817" TargetMode="External"/><Relationship Id="rId4" Type="http://schemas.openxmlformats.org/officeDocument/2006/relationships/hyperlink" Target="tel:+42077574243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hyperlink" Target="tel:+420775203115" TargetMode="External"/><Relationship Id="rId4" Type="http://schemas.openxmlformats.org/officeDocument/2006/relationships/hyperlink" Target="tel:+420602114116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tel:+420771219220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s-ic.cz/cs/firmy/" TargetMode="Externa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agri.cz/public/app/RDM/Portal/Subject/Search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28AEF-2141-4ABD-B850-12D36266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INO:EX 25 </a:t>
            </a:r>
          </a:p>
        </p:txBody>
      </p:sp>
    </p:spTree>
    <p:extLst>
      <p:ext uri="{BB962C8B-B14F-4D97-AF65-F5344CB8AC3E}">
        <p14:creationId xmlns:p14="http://schemas.microsoft.com/office/powerpoint/2010/main" val="17435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1DDBB-16A9-446B-95DC-71F383DC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27" y="1101011"/>
            <a:ext cx="10814180" cy="418944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cs-CZ" dirty="0"/>
              <a:t>DATUM VYHLÁŠENÍ VÝZVY INO:EX 25</a:t>
            </a:r>
            <a:br>
              <a:rPr lang="cs-CZ" dirty="0"/>
            </a:br>
            <a:r>
              <a:rPr lang="cs-CZ" dirty="0"/>
              <a:t>A PŘÍJEM PŘIHLÁŠEK</a:t>
            </a:r>
            <a:br>
              <a:rPr lang="cs-CZ" dirty="0"/>
            </a:br>
            <a:r>
              <a:rPr lang="cs-CZ" dirty="0"/>
              <a:t>od 21.2. do 14.3.2025</a:t>
            </a:r>
            <a:br>
              <a:rPr lang="cs-CZ" dirty="0"/>
            </a:br>
            <a:br>
              <a:rPr lang="cs-CZ" dirty="0"/>
            </a:br>
            <a:r>
              <a:rPr lang="cs-CZ" sz="1600" dirty="0"/>
              <a:t>UKONČENÍ PŘÍJMU PŘIHLÁŠEK 14.3.2024 v 24:00 hod.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809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60956-430A-41F0-A3BF-97DF6B63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32" y="709127"/>
            <a:ext cx="10801349" cy="1008889"/>
          </a:xfrm>
        </p:spPr>
        <p:txBody>
          <a:bodyPr/>
          <a:lstStyle/>
          <a:p>
            <a:r>
              <a:rPr lang="cs-CZ" dirty="0"/>
              <a:t>PŘIHLÁŠKA  DO PROGRAMU INO:EX 25</a:t>
            </a:r>
            <a:endParaRPr lang="es-MX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A20A90B-8BF8-40BB-AA92-319082C72B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/>
              <a:t>----</a:t>
            </a:r>
            <a:endParaRPr lang="es-MX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4D4AC7A-428A-42C3-9233-3F542708D7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cs-CZ" dirty="0"/>
              <a:t>PŘED PODÁNÍM LZE PŘIHLÁŠKU S PŘÍLOHAMI KONZULTOVAT SE </a:t>
            </a:r>
            <a:r>
              <a:rPr lang="cs-CZ" dirty="0">
                <a:hlinkClick r:id="rId2"/>
              </a:rPr>
              <a:t>SIC </a:t>
            </a:r>
            <a:r>
              <a:rPr lang="cs-CZ" dirty="0" err="1">
                <a:hlinkClick r:id="rId2"/>
              </a:rPr>
              <a:t>KAMem</a:t>
            </a:r>
            <a:r>
              <a:rPr lang="cs-CZ" dirty="0">
                <a:hlinkClick r:id="rId2"/>
              </a:rPr>
              <a:t> </a:t>
            </a:r>
            <a:r>
              <a:rPr lang="cs-CZ" dirty="0"/>
              <a:t>– 1X</a:t>
            </a:r>
            <a:endParaRPr lang="es-MX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ED270EE-4DAC-4B0F-8D40-E29698392C2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PŘIHLÁŠKA SE PODÁVÁ ELEKTRONICKY </a:t>
            </a:r>
            <a:r>
              <a:rPr lang="cs-CZ" sz="1400" dirty="0"/>
              <a:t>(odkaz najdete od 21.2. na SIC webu, </a:t>
            </a:r>
            <a:r>
              <a:rPr lang="cs-CZ" sz="1400" dirty="0">
                <a:hlinkClick r:id="rId3"/>
              </a:rPr>
              <a:t>v záložce „Firmy“)</a:t>
            </a:r>
            <a:endParaRPr lang="es-MX" sz="1400" dirty="0"/>
          </a:p>
          <a:p>
            <a:endParaRPr lang="es-MX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B86C929-38D4-499F-9C67-1D21601435D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00946" y="4122828"/>
            <a:ext cx="9901235" cy="719932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MÁ 3 POVINNÉ PŘÍLOHY:  </a:t>
            </a:r>
            <a:r>
              <a:rPr lang="cs-CZ" sz="1400" dirty="0"/>
              <a:t>1. ČESTNÉ PROHLÁŠENÍ + PROHLÁŠENÍ KE ZVEŘEJŇOVÁNÍ LISTIN</a:t>
            </a:r>
          </a:p>
          <a:p>
            <a:r>
              <a:rPr lang="cs-CZ" sz="1400" dirty="0"/>
              <a:t> 2. OBCHODNÍ PLÁN  3.VZZ+ÚČETNÍ ROZVAHA (za poslední 3 roky, pokud to délka trvání firmy umožňuje)</a:t>
            </a:r>
          </a:p>
          <a:p>
            <a:endParaRPr lang="es-MX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275F112-74D5-41A8-99AD-0F7F5C29E6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PODLÉHÁ FORMÁLNÍMU A VĚCNÉMU A HODNOCENÍ</a:t>
            </a:r>
            <a:endParaRPr lang="es-MX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C48DA2C4-0580-44A6-8201-356AE3ACC51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s-CZ" dirty="0"/>
              <a:t>----</a:t>
            </a:r>
            <a:endParaRPr lang="es-MX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FC907CAA-F309-4265-A53D-8F9DE21CD19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cs-CZ" dirty="0"/>
              <a:t>----</a:t>
            </a:r>
            <a:endParaRPr lang="es-MX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F919FFCD-9ED6-4AA0-8EDC-DD533EE12CB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----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739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D6A82-3067-4F83-BA9E-C1E0320D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PŘIHLÁŠKY INO</a:t>
            </a:r>
            <a:endParaRPr lang="es-MX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4C8F34-6307-4F49-B954-4E151158C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1467393"/>
            <a:ext cx="10949829" cy="5058913"/>
          </a:xfrm>
        </p:spPr>
        <p:txBody>
          <a:bodyPr/>
          <a:lstStyle/>
          <a:p>
            <a:pPr marL="0" indent="0">
              <a:buNone/>
            </a:pPr>
            <a:r>
              <a:rPr lang="cs-CZ" sz="1400" b="1" u="sng" dirty="0"/>
              <a:t>D. Základní otázky vztahující se k produktu/službě</a:t>
            </a: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1) Má firma vlastní produkt nebo službu, která činí minimálně 10 % z obratu firmy? </a:t>
            </a:r>
            <a:endParaRPr lang="cs-CZ" sz="1400" dirty="0"/>
          </a:p>
          <a:p>
            <a:pPr marL="0" indent="0">
              <a:buNone/>
            </a:pPr>
            <a:r>
              <a:rPr lang="cs-CZ" sz="1400" i="1" dirty="0"/>
              <a:t>Firma se podílí na vývoji produktu a zajišťuje jeho výrobu, v případě, že výrobu zadává, určuje parametry výrobku. Nejedná se o </a:t>
            </a:r>
            <a:r>
              <a:rPr lang="cs-CZ" sz="1400" i="1" dirty="0" err="1"/>
              <a:t>přeprodej</a:t>
            </a:r>
            <a:r>
              <a:rPr lang="cs-CZ" sz="1400" i="1" dirty="0"/>
              <a:t> cizího výrobku.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☐  </a:t>
            </a:r>
            <a:r>
              <a:rPr lang="cs-CZ" sz="1400" b="1" dirty="0"/>
              <a:t>Ano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☐ </a:t>
            </a:r>
            <a:r>
              <a:rPr lang="cs-CZ" sz="1400" b="1" dirty="0"/>
              <a:t> Ne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 </a:t>
            </a:r>
          </a:p>
          <a:p>
            <a:pPr marL="0" indent="0">
              <a:buNone/>
            </a:pPr>
            <a:r>
              <a:rPr lang="cs-CZ" sz="1400" b="1" dirty="0"/>
              <a:t>2) Jedná se o škálovatelný produkt? </a:t>
            </a:r>
            <a:endParaRPr lang="cs-CZ" sz="1400" dirty="0"/>
          </a:p>
          <a:p>
            <a:pPr marL="0" indent="0">
              <a:buNone/>
            </a:pPr>
            <a:r>
              <a:rPr lang="cs-CZ" sz="1400" i="1" dirty="0"/>
              <a:t>To znamená, že výrobu</a:t>
            </a:r>
            <a:r>
              <a:rPr lang="cs-CZ" sz="1400" dirty="0"/>
              <a:t>/</a:t>
            </a:r>
            <a:r>
              <a:rPr lang="cs-CZ" sz="1400" i="1" dirty="0"/>
              <a:t>dodávku produktu/služby lze zvyšovat přidáváním dalších zdrojů (lidských a finančních) v zásadě neomezeně, resp. do objemu celého (globálního) trhu. Produkce není vázána na schopnosti konkrétní osoby, na konkrétní místo atp.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☐  </a:t>
            </a:r>
            <a:r>
              <a:rPr lang="cs-CZ" sz="1400" b="1" dirty="0"/>
              <a:t>Ano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☐ </a:t>
            </a:r>
            <a:r>
              <a:rPr lang="cs-CZ" sz="1400" b="1" dirty="0"/>
              <a:t> Ne</a:t>
            </a:r>
            <a:endParaRPr lang="cs-CZ" sz="1400" dirty="0"/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81563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D6265-3B60-4096-85A4-725B6F80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PŘIHLÁŠKY INO</a:t>
            </a:r>
            <a:endParaRPr lang="es-MX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8833BD-A82F-4A5F-A1D5-E9C1CBEEBF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9019" y="1702586"/>
            <a:ext cx="10801350" cy="440802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u="sng" dirty="0"/>
              <a:t>E. Otázky vztahující se k projektu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1) Název projektu 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Uveďte krátký a výstižný název projektu, tak aby bylo zřejmé, co se bude v projektu řešit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(max. 120 znaků)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 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2) Obsah projektu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Uveďte, co je obsahem projektu (jaké jsou předpokládané </a:t>
            </a:r>
            <a:r>
              <a:rPr lang="cs-CZ" sz="1400" i="1" u="sng" dirty="0"/>
              <a:t>realizační kroky - fáze</a:t>
            </a:r>
            <a:r>
              <a:rPr lang="cs-CZ" sz="1400" i="1" dirty="0"/>
              <a:t>, které vedou k výsledku, uveďte, v jakých přibližných </a:t>
            </a:r>
            <a:r>
              <a:rPr lang="cs-CZ" sz="1400" i="1" u="sng" dirty="0"/>
              <a:t>časových fázích</a:t>
            </a:r>
            <a:r>
              <a:rPr lang="cs-CZ" sz="1400" i="1" dirty="0"/>
              <a:t> je plánujete realizovat)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Uveďte, co bude </a:t>
            </a:r>
            <a:r>
              <a:rPr lang="cs-CZ" sz="1400" i="1" u="sng" dirty="0"/>
              <a:t>výstupem projektu</a:t>
            </a:r>
            <a:r>
              <a:rPr lang="cs-CZ" sz="1400" i="1" dirty="0"/>
              <a:t> (co bude konkrétním výsledkem projektu). 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/>
              <a:t>(</a:t>
            </a:r>
            <a:r>
              <a:rPr lang="cs-CZ" sz="1400" i="1" dirty="0"/>
              <a:t>max. 1500 znaků</a:t>
            </a:r>
            <a:r>
              <a:rPr lang="cs-CZ" sz="14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17321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FA27A-A220-477C-AC35-A4AA4CAF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PŘIHLÁŠKY INO</a:t>
            </a:r>
            <a:endParaRPr lang="es-MX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CDAA79-9C48-4F5D-87A2-E7AB2B9402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3) Cílová skupina </a:t>
            </a:r>
            <a:r>
              <a:rPr lang="cs-CZ" sz="1400" i="1" dirty="0"/>
              <a:t>(zákazníci/uživatelé)</a:t>
            </a:r>
            <a:r>
              <a:rPr lang="cs-CZ" sz="1400" dirty="0"/>
              <a:t> </a:t>
            </a:r>
            <a:r>
              <a:rPr lang="cs-CZ" sz="1400" b="1" dirty="0"/>
              <a:t>a její potřeby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Definujte vaši cílovou skupinu: uveďte, kdo jsou/budou vaši zákazníci. Kdo jsou/budou uživatelé produktu/služby. 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Definujte problémy a potřeby cílové skupiny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(max. 600 znaků)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4)</a:t>
            </a:r>
            <a:r>
              <a:rPr lang="cs-CZ" sz="1400" dirty="0"/>
              <a:t> </a:t>
            </a:r>
            <a:r>
              <a:rPr lang="cs-CZ" sz="1400" b="1" dirty="0"/>
              <a:t>Řešení definovaných potřeb cílové skupiny  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V předchozí otázce jste definovali cílovou skupinu a její potřeby, nyní uveďte: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Proč lze považovat vaše řešení za efektivní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V čem je vaše řešení lepší oproti řešením stávajícím či obdobným řešením daných potřeb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(max. 600 znaků)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5)</a:t>
            </a:r>
            <a:r>
              <a:rPr lang="cs-CZ" sz="1400" dirty="0"/>
              <a:t> </a:t>
            </a:r>
            <a:r>
              <a:rPr lang="cs-CZ" sz="1400" b="1" dirty="0"/>
              <a:t>Tržní uplatnitelnost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Již víme, co chcete realizovat, v čem je vaše řešení lepší než řešení již existující a nyní nás ještě zajímá tržní potenciál produktu/služby. Uveďte, zda: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Existuje reálný předpoklad, že za navrhované řešení bude zákazník ochoten zaplatit (na čem je tento předpoklad založen)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Máte představu o velikosti a nasycenosti relevantního trhu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Máte i rámcovou představu, jak velkou část uvedeného trhu můžete potenciálně obsadit do 3 let a proč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Jak jste si tržní potenciál ověřovali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(max. 1000 znaků)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31385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565D7-0A4F-4802-94B9-4E5CABC4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PŘIHLÁŠKY INO</a:t>
            </a:r>
            <a:endParaRPr lang="es-MX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E9BCEF-4E77-45D5-8D99-8C74253AA6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6) Celkové předpokládané náklady na projekt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Uveďte (jednou cifrou) </a:t>
            </a:r>
            <a:r>
              <a:rPr lang="cs-CZ" sz="1400" i="1" u="sng" dirty="0"/>
              <a:t>orientačně všechny </a:t>
            </a:r>
            <a:r>
              <a:rPr lang="cs-CZ" sz="1400" i="1" dirty="0"/>
              <a:t>předpokládané (odhadované) </a:t>
            </a:r>
            <a:r>
              <a:rPr lang="cs-CZ" sz="1400" i="1" u="sng" dirty="0"/>
              <a:t>náklady</a:t>
            </a:r>
            <a:r>
              <a:rPr lang="cs-CZ" sz="1400" i="1" dirty="0"/>
              <a:t>, které jsou/ budou spojeny s realizací projektu ve všech jeho fázích včetně nákladů uznatelných).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 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7) Předpokládané uznatelné náklady na projekt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Uveďte (jednou cifrou) </a:t>
            </a:r>
            <a:r>
              <a:rPr lang="cs-CZ" sz="1400" i="1" u="sng" dirty="0"/>
              <a:t>orientačně všechny předpokládané uznatelné náklady </a:t>
            </a:r>
            <a:r>
              <a:rPr lang="cs-CZ" sz="1400" i="1" dirty="0"/>
              <a:t>na projekt. Uznatelné náklady jsou takové, které přímo souvisí s realizací projektu, nejsou ale investiční, nezahrnují platby za pronájem kanceláří, právní služby. Z uznatelných nákladů se vypočítává 65% výše podpory. Podrobný rozpad uznatelných nákladů bude požadován až ve 2. kole věcného hodnocení.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 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8) Předpokládaná výše požadované podpory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Uveďte předpokládanou výši Vámi požadované podpory. Ta může představovat až 65 % z výše uvedených uznatelných nákladů, maximálně však 650 000 Kč. (příklad: činí-li uznatelné náklady 1 200 000, pak 65 % z uznatelných nákladů představuje 780 000 Kč, Vy ale můžete požadovat pouze 650 000 Kč.)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78522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6F8B0-4E97-4125-B8FC-12E281BB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PŘIHLÁŠKY INO+</a:t>
            </a:r>
            <a:r>
              <a:rPr lang="cs-CZ" dirty="0">
                <a:solidFill>
                  <a:srgbClr val="00B0F0"/>
                </a:solidFill>
              </a:rPr>
              <a:t>EX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novinka- video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E8D1E7-0322-47CF-A59A-F567230D4A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11) Video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Zde prosím uveďte </a:t>
            </a:r>
            <a:r>
              <a:rPr lang="cs-CZ" sz="1400" b="1" i="1" dirty="0"/>
              <a:t>odkaz/ </a:t>
            </a:r>
            <a:r>
              <a:rPr lang="cs-CZ" sz="1400" b="1" i="1" dirty="0" err="1"/>
              <a:t>prolink</a:t>
            </a:r>
            <a:r>
              <a:rPr lang="cs-CZ" sz="1400" b="1" i="1" dirty="0"/>
              <a:t> </a:t>
            </a:r>
            <a:r>
              <a:rPr lang="cs-CZ" sz="1400" i="1" dirty="0"/>
              <a:t>na video, ve kterém shrnete projektový záměr. Maximální stopáž je </a:t>
            </a:r>
            <a:r>
              <a:rPr lang="cs-CZ" sz="1400" b="1" i="1" dirty="0"/>
              <a:t>2 minuty</a:t>
            </a:r>
            <a:r>
              <a:rPr lang="cs-CZ" sz="1400" i="1" dirty="0"/>
              <a:t> – prosíme o dodržení této podmínky.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/>
              <a:t>INSTRUKCE: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/>
              <a:t>Maximální délka 2 minuty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/>
              <a:t>Uložit na uložiště dostupné hodnotící komisi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/>
              <a:t>Vložit link na uložiště do Přihlášky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/>
              <a:t>PROČ VIDEO?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/>
              <a:t>Cílem videa je přesvědčit hodnotitele o jedinečnosti a potenciálu Vašeho nápadu.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/>
              <a:t>Vyplnili jste Přihlášku, která Vám umožňuje projektový záměr, na který byste rádi získali finanční podporu, popsat. Nyní máte možnost prostřednictvím mluveného slova vyjádřit, doplnit či zdůraznit následující okruhy projektu: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/>
              <a:t>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Představení projektu</a:t>
            </a:r>
            <a:r>
              <a:rPr lang="cs-CZ" sz="1400" dirty="0"/>
              <a:t>: Stručně popište, o jaký produkt nebo službu se jedná.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Inovativnost</a:t>
            </a:r>
            <a:r>
              <a:rPr lang="cs-CZ" sz="1400" dirty="0"/>
              <a:t>: Vysvětlete, v čem je váš projekt inovativní a jaké problémy řeší.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Stav projektu</a:t>
            </a:r>
            <a:r>
              <a:rPr lang="cs-CZ" sz="1400" dirty="0"/>
              <a:t>: Popište aktuální fázi vývoje a jaké jsou vaše další kroky.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Tým</a:t>
            </a:r>
            <a:r>
              <a:rPr lang="cs-CZ" sz="1400" dirty="0"/>
              <a:t>: Představte klíčové členy týmu a jejich role v projektu.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Realizace projektu</a:t>
            </a:r>
            <a:r>
              <a:rPr lang="cs-CZ" sz="1400" dirty="0"/>
              <a:t>: Popište, co se změní realizací projektu, jak ovlivní růst Vaší firmy.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lnSpc>
                <a:spcPct val="100000"/>
              </a:lnSpc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39489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864E2-1107-4C24-8E35-0E5502DA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PŘIHLÁŠKY INO</a:t>
            </a:r>
            <a:endParaRPr lang="es-MX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E33FD6-4970-4779-8842-447C753B47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b="1" dirty="0"/>
              <a:t>    </a:t>
            </a:r>
            <a:r>
              <a:rPr lang="cs-CZ" sz="1400" b="1" u="sng" dirty="0"/>
              <a:t> G. Povinné přílohy Přihlášky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PŘÍLOHA Č. 1: </a:t>
            </a:r>
            <a:r>
              <a:rPr lang="cs-CZ" sz="1400" u="sng" dirty="0"/>
              <a:t>Čestné prohlášení uchazeče + Prohlášení k povinnosti zveřejnit účetní závěrku ve Sbírce listin</a:t>
            </a:r>
            <a:r>
              <a:rPr lang="cs-CZ" sz="1400" dirty="0"/>
              <a:t>; oba dokumenty podepsané certifikovaným elektronickým podpisem – formát PDF;</a:t>
            </a:r>
            <a:r>
              <a:rPr lang="cs-CZ" i="1" dirty="0"/>
              <a:t> </a:t>
            </a:r>
            <a:r>
              <a:rPr lang="cs-CZ" sz="1400" b="1" dirty="0"/>
              <a:t>Pokud uchazeč nedisponuje certifikovaným elektronickým </a:t>
            </a:r>
            <a:r>
              <a:rPr lang="cs-CZ" sz="1400" dirty="0"/>
              <a:t>podpisem, oba dokumenty vyplní, fyzicky (ručně) podepíše, naskenuje a ve formátu PDF pošle do SIC datové schránky- identifikátor DS </a:t>
            </a:r>
            <a:r>
              <a:rPr lang="cs-CZ" sz="1400" b="1" dirty="0" err="1"/>
              <a:t>ucdungk</a:t>
            </a:r>
            <a:r>
              <a:rPr lang="cs-CZ" sz="1400" dirty="0"/>
              <a:t>, a to ve stejný den, ve kterém bude odesílat Přihlášku.</a:t>
            </a:r>
          </a:p>
          <a:p>
            <a:pPr lvl="0"/>
            <a:r>
              <a:rPr lang="cs-CZ" sz="1400" dirty="0"/>
              <a:t>PŘÍLOHA Č. 2: </a:t>
            </a:r>
            <a:r>
              <a:rPr lang="cs-CZ" sz="1400" u="sng" dirty="0"/>
              <a:t>Obchodní plán INO</a:t>
            </a:r>
            <a:r>
              <a:rPr lang="cs-CZ" sz="1400" dirty="0"/>
              <a:t>; formát XLSX</a:t>
            </a:r>
          </a:p>
          <a:p>
            <a:pPr lvl="0"/>
            <a:r>
              <a:rPr lang="cs-CZ" sz="1400" dirty="0"/>
              <a:t>PŘÍLOHA Č. 3: </a:t>
            </a:r>
            <a:r>
              <a:rPr lang="cs-CZ" sz="1400" u="sng" dirty="0"/>
              <a:t>Výkaz zisků a ztrát a účetní rozvaha </a:t>
            </a:r>
            <a:r>
              <a:rPr lang="cs-CZ" sz="1400" dirty="0"/>
              <a:t>za poslední 3 účetní roky (pokud to doba existence firmy umožňuje). Uvedené dokumenty spojte do jednoho souboru; formát PDF </a:t>
            </a:r>
          </a:p>
          <a:p>
            <a:pPr lvl="0"/>
            <a:r>
              <a:rPr lang="cs-CZ" sz="1400" dirty="0"/>
              <a:t>Případné další dokumenty (nepovinné přílohy)</a:t>
            </a:r>
          </a:p>
          <a:p>
            <a:pPr marL="0" indent="0"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761120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48C00-7157-423C-BCB7-9A426B1C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7577"/>
            <a:ext cx="10801350" cy="860612"/>
          </a:xfrm>
        </p:spPr>
        <p:txBody>
          <a:bodyPr/>
          <a:lstStyle/>
          <a:p>
            <a:r>
              <a:rPr lang="cs-CZ" sz="2400" dirty="0"/>
              <a:t>ČESTNÉ PROHLÁŠENÍ + PROHLÁŠENÍ POVINNOSTI ZVŘEJNIT ÚZ </a:t>
            </a:r>
            <a:r>
              <a:rPr lang="cs-CZ" sz="1800" dirty="0"/>
              <a:t>(společné pro přihlášku INO i </a:t>
            </a:r>
            <a:r>
              <a:rPr lang="cs-CZ" sz="1800" dirty="0">
                <a:solidFill>
                  <a:srgbClr val="00B0F0"/>
                </a:solidFill>
              </a:rPr>
              <a:t>EX</a:t>
            </a:r>
            <a:r>
              <a:rPr lang="cs-CZ" sz="1800" dirty="0"/>
              <a:t>; příloha č. 1) více </a:t>
            </a:r>
            <a:r>
              <a:rPr lang="cs-CZ" sz="1800" dirty="0" err="1"/>
              <a:t>info</a:t>
            </a:r>
            <a:r>
              <a:rPr lang="cs-CZ" sz="1800" dirty="0"/>
              <a:t> například </a:t>
            </a:r>
            <a:r>
              <a:rPr lang="cs-CZ" sz="1800" dirty="0">
                <a:hlinkClick r:id="rId2"/>
              </a:rPr>
              <a:t>zde</a:t>
            </a:r>
            <a:endParaRPr lang="es-MX" sz="1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4043193-0D3D-478F-A622-5D60F685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127" y="968189"/>
            <a:ext cx="3283959" cy="37378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C17E17F-E475-4611-A767-F8D5FF5BB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990" y="4809994"/>
            <a:ext cx="4075526" cy="1140308"/>
          </a:xfrm>
          <a:prstGeom prst="rect">
            <a:avLst/>
          </a:prstGeom>
        </p:spPr>
      </p:pic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7B7D8308-F47C-4639-B178-7433DE3906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6966289" y="968189"/>
            <a:ext cx="3557584" cy="53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64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98FFE-A93E-4620-9ADE-B4320369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0683"/>
            <a:ext cx="10801350" cy="827368"/>
          </a:xfrm>
        </p:spPr>
        <p:txBody>
          <a:bodyPr/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OBCHODNÍ PLÁN – INO </a:t>
            </a:r>
            <a:br>
              <a:rPr lang="cs-CZ" dirty="0"/>
            </a:br>
            <a:r>
              <a:rPr lang="cs-CZ" sz="1800" dirty="0"/>
              <a:t>(příloha č.2)</a:t>
            </a:r>
            <a:endParaRPr lang="es-MX" sz="1800" dirty="0"/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27E4024F-6DDD-47FC-B34C-706533A906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13743" y="494367"/>
            <a:ext cx="4734839" cy="61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6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6D080-500B-462A-A196-9A19D14A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692378"/>
            <a:ext cx="4679949" cy="1134904"/>
          </a:xfrm>
        </p:spPr>
        <p:txBody>
          <a:bodyPr/>
          <a:lstStyle/>
          <a:p>
            <a:r>
              <a:rPr lang="cs-CZ" sz="2000" b="0" dirty="0"/>
              <a:t>WORKSHOP BUDE NAHRÁVÁN ZA ÚČELEM POSKYTNUTÍ INFORMACÍ DALŠÍM ZÁJEMCŮM , PROTO SI PROSÍME VYPNĚTE KAMERU </a:t>
            </a:r>
            <a:r>
              <a:rPr lang="cs-CZ" sz="2000" b="0" dirty="0">
                <a:sym typeface="Wingdings" panose="05000000000000000000" pitchFamily="2" charset="2"/>
              </a:rPr>
              <a:t></a:t>
            </a:r>
            <a:endParaRPr lang="es-MX" sz="2000" b="0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951BBF2-C8E9-4F1C-9B15-F5F4136E78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4609706"/>
            <a:ext cx="4679950" cy="942682"/>
          </a:xfrm>
        </p:spPr>
        <p:txBody>
          <a:bodyPr/>
          <a:lstStyle/>
          <a:p>
            <a:pPr algn="ctr"/>
            <a:r>
              <a:rPr lang="cs-CZ" b="1" dirty="0"/>
              <a:t>SOUHLAS S POŘÍZENÍM ZÁZNAMU</a:t>
            </a:r>
            <a:endParaRPr lang="es-MX" b="1" dirty="0"/>
          </a:p>
        </p:txBody>
      </p:sp>
      <p:sp>
        <p:nvSpPr>
          <p:cNvPr id="12" name="Zástupný symbol obrázku 8">
            <a:extLst>
              <a:ext uri="{FF2B5EF4-FFF2-40B4-BE49-F238E27FC236}">
                <a16:creationId xmlns:a16="http://schemas.microsoft.com/office/drawing/2014/main" id="{34DED198-EC87-4F75-AE03-450E00A02A43}"/>
              </a:ext>
            </a:extLst>
          </p:cNvPr>
          <p:cNvSpPr txBox="1">
            <a:spLocks/>
          </p:cNvSpPr>
          <p:nvPr/>
        </p:nvSpPr>
        <p:spPr>
          <a:xfrm>
            <a:off x="5869479" y="2243939"/>
            <a:ext cx="2676766" cy="3240088"/>
          </a:xfrm>
          <a:custGeom>
            <a:avLst/>
            <a:gdLst>
              <a:gd name="connsiteX0" fmla="*/ 0 w 2625914"/>
              <a:gd name="connsiteY0" fmla="*/ 0 h 2219681"/>
              <a:gd name="connsiteX1" fmla="*/ 2273080 w 2625914"/>
              <a:gd name="connsiteY1" fmla="*/ 0 h 2219681"/>
              <a:gd name="connsiteX2" fmla="*/ 2273080 w 2625914"/>
              <a:gd name="connsiteY2" fmla="*/ 327505 h 2219681"/>
              <a:gd name="connsiteX3" fmla="*/ 2625914 w 2625914"/>
              <a:gd name="connsiteY3" fmla="*/ 327505 h 2219681"/>
              <a:gd name="connsiteX4" fmla="*/ 2625914 w 2625914"/>
              <a:gd name="connsiteY4" fmla="*/ 1892168 h 2219681"/>
              <a:gd name="connsiteX5" fmla="*/ 2273080 w 2625914"/>
              <a:gd name="connsiteY5" fmla="*/ 1892168 h 2219681"/>
              <a:gd name="connsiteX6" fmla="*/ 2273080 w 2625914"/>
              <a:gd name="connsiteY6" fmla="*/ 2219681 h 2219681"/>
              <a:gd name="connsiteX7" fmla="*/ 0 w 2625914"/>
              <a:gd name="connsiteY7" fmla="*/ 2219681 h 221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914" h="2219681">
                <a:moveTo>
                  <a:pt x="0" y="0"/>
                </a:moveTo>
                <a:lnTo>
                  <a:pt x="2273080" y="0"/>
                </a:lnTo>
                <a:lnTo>
                  <a:pt x="2273080" y="327505"/>
                </a:lnTo>
                <a:lnTo>
                  <a:pt x="2625914" y="327505"/>
                </a:lnTo>
                <a:lnTo>
                  <a:pt x="2625914" y="1892168"/>
                </a:lnTo>
                <a:lnTo>
                  <a:pt x="2273080" y="1892168"/>
                </a:lnTo>
                <a:lnTo>
                  <a:pt x="2273080" y="2219681"/>
                </a:lnTo>
                <a:lnTo>
                  <a:pt x="0" y="2219681"/>
                </a:lnTo>
                <a:close/>
              </a:path>
            </a:pathLst>
          </a:custGeom>
        </p:spPr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8D9BE68-4894-4E83-8E6E-8FF5B43D8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74" y="2692378"/>
            <a:ext cx="3097171" cy="2192379"/>
          </a:xfrm>
          <a:prstGeom prst="rect">
            <a:avLst/>
          </a:prstGeom>
        </p:spPr>
      </p:pic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id="{3EF084D1-D4EF-4606-95AF-3562D3A21B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5680" y="2168524"/>
            <a:ext cx="2676766" cy="3240088"/>
          </a:xfrm>
        </p:spPr>
      </p:sp>
    </p:spTree>
    <p:extLst>
      <p:ext uri="{BB962C8B-B14F-4D97-AF65-F5344CB8AC3E}">
        <p14:creationId xmlns:p14="http://schemas.microsoft.com/office/powerpoint/2010/main" val="3311740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EAC0F-6189-49CF-8C7E-5D89111C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PŘIHLÁŠKY EX</a:t>
            </a:r>
            <a:endParaRPr lang="es-MX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6001DF-4157-4BE0-9FD9-EE6767DA86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u="sng" dirty="0"/>
              <a:t>D) Základní otázky vztahující se k produktu/službě a expanznímu potenciálu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1) Má firma vlastní produkt nebo službu, která činí minimálně 10 % z obratu firmy? 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Firma se podílí na vývoji produktu a zajišťuje jeho výrobu, v případě, že výrobu zadává, určuje parametry výrobku. Nejedná se o </a:t>
            </a:r>
            <a:r>
              <a:rPr lang="cs-CZ" sz="1400" i="1" dirty="0" err="1"/>
              <a:t>přeprodej</a:t>
            </a:r>
            <a:r>
              <a:rPr lang="cs-CZ" sz="1400" i="1" dirty="0"/>
              <a:t> cizího výrobku.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/>
              <a:t>☐  </a:t>
            </a:r>
            <a:r>
              <a:rPr lang="cs-CZ" sz="1400" b="1" dirty="0"/>
              <a:t>Ano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/>
              <a:t>☐ </a:t>
            </a:r>
            <a:r>
              <a:rPr lang="cs-CZ" sz="1400" b="1" dirty="0"/>
              <a:t> Ne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2) Má firma ambice a potenciál k expanzi na řádově vyšší trhy? 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Uvažuje firma o expanzi na vyšší trhy? (To znamená, že firma chce obsadit výrazně větší část stávajícího trhu nebo/a vstoupit na trhy nové – např. působí-li ve Středočeském kraji, chce obsadit trh celé ČR)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Má/bude mít firma pro uvedenou expanzi zajištěny prostředky? (Kapitál a prostory pro rozšíření výroby, lidské zdroje…)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(max. 800 znaků)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04477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EAC0F-6189-49CF-8C7E-5D89111C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PŘIHLÁŠKY EX</a:t>
            </a:r>
            <a:endParaRPr lang="es-MX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6001DF-4157-4BE0-9FD9-EE6767DA86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3) Tržní příležitost na relevantním trhu </a:t>
            </a:r>
            <a:r>
              <a:rPr lang="cs-CZ" sz="1400" i="1" dirty="0"/>
              <a:t>(ve vztahu k předmětu expanze)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Již víme, co chcete realizovat a nyní nás ještě zajímá, jaké informace máte o relevantním trhu. 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Definujte rámcově trh, na kterém působíte</a:t>
            </a:r>
            <a:r>
              <a:rPr lang="cs-CZ" sz="1400" dirty="0"/>
              <a:t> </a:t>
            </a:r>
            <a:r>
              <a:rPr lang="cs-CZ" sz="1400" i="1" dirty="0"/>
              <a:t>nyní a kam chcete expandovat – kdo jsou/budou vaši zákazníci /uživatelé 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Uveďte, zda máte ověřen nebo zjištěn zájem o vaši nabídku na relevantním cílovém trhu? Jak jste si zájem ověřovali?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Jaká je vaše unikátní propozice oproti stávající konkurenci na cílovém trhu (co konkurence nenabízí)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(max. 1000 znaků)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4)</a:t>
            </a:r>
            <a:r>
              <a:rPr lang="cs-CZ" sz="1400" dirty="0"/>
              <a:t> </a:t>
            </a:r>
            <a:r>
              <a:rPr lang="cs-CZ" sz="1400" b="1" dirty="0"/>
              <a:t>Tržní potenciál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V předchozí otázce jste definovali, kdo tvoří relevantní trh a jestli o daný výrobek/y nebo službu, kterou firma nabízí, bude zájem. Nyní chceme znát zda: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Máte představu o velikosti a nasycenosti cílového trhu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Máte rámcovou představu, jak velkou část uvedeného trhu můžete potenciálně obsadit do 3 let a proč</a:t>
            </a:r>
            <a:endParaRPr lang="cs-CZ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Jak jste si tržní potenciál ověřovali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 (max. 1000 znaků)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65047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EAC0F-6189-49CF-8C7E-5D89111C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PŘIHLÁŠKY EX</a:t>
            </a:r>
            <a:endParaRPr lang="es-MX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6001DF-4157-4BE0-9FD9-EE6767DA86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5) Celkové předpokládané náklady na projekt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Uveďte (jednou cifrou) orientačně všechny předpokládané (odhadované) náklady, které jsou/ budou spojeny s realizací projektu ve všech jeho fázích včetně nákladů uznatelných).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 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6) Předpokládané uznatelné náklady na projekt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Uveďte (jednou cifrou) orientačně všechny předpokládané uznatelné náklady na projekt. Uznatelné náklady jsou takové, které přímo souvisí s realizací projektu, nejsou ale investiční, nezahrnují platby za pronájem kanceláří, právní služby. Z uznatelných nákladů se vypočítává 65% výše podpory. Podrobný rozpad uznatelných nákladů bude požadován až ve 2. kole věcného hodnocení.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 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/>
              <a:t>7 Předpokládaná výše požadované podpory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i="1" dirty="0"/>
              <a:t>Uveďte předpokládanou výši Vámi požadované podpory. Ta může představovat  až 65 % z výše uvedených uznatelných nákladů, maximálně však 300 000 Kč. (příklad: činí-li uznatelné náklady 500 000, pak 65 % z uznatelných nákladů představuje 325 000 Kč, Vy ale můžete požadovat pouze 300 000 Kč.)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924212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4ECDF-AF41-4CE4-8B2D-FDB697AF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PŘIHLÁŠKY EX</a:t>
            </a:r>
            <a:endParaRPr lang="es-MX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FCEABA-C493-4C63-A716-CD03901DA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2043953"/>
            <a:ext cx="10801350" cy="4066653"/>
          </a:xfrm>
        </p:spPr>
        <p:txBody>
          <a:bodyPr/>
          <a:lstStyle/>
          <a:p>
            <a:pPr marL="0" indent="0">
              <a:buNone/>
            </a:pPr>
            <a:r>
              <a:rPr lang="cs-CZ" sz="1400" b="1" u="sng" dirty="0"/>
              <a:t>G. Povinné přílohy Přihlášky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PŘÍLOHA Č. 1: </a:t>
            </a:r>
            <a:r>
              <a:rPr lang="cs-CZ" sz="1400" u="sng" dirty="0"/>
              <a:t>Čestné prohlášení uchazeče + Prohlášení k povinnosti zveřejnit účetní závěrku ve Sbírce listin (viz </a:t>
            </a:r>
            <a:r>
              <a:rPr lang="cs-CZ" sz="1400" u="sng" dirty="0" err="1"/>
              <a:t>slide</a:t>
            </a:r>
            <a:r>
              <a:rPr lang="cs-CZ" sz="1400" u="sng" dirty="0"/>
              <a:t> 18)</a:t>
            </a:r>
            <a:r>
              <a:rPr lang="cs-CZ" sz="1400" dirty="0"/>
              <a:t>;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/>
              <a:t>oba dokumenty podepsané certifikovaným elektronickým podpisem – formát PDF;</a:t>
            </a:r>
            <a:r>
              <a:rPr lang="cs-CZ" sz="1400" i="1" dirty="0"/>
              <a:t> </a:t>
            </a:r>
            <a:r>
              <a:rPr lang="cs-CZ" sz="1400" b="1" dirty="0"/>
              <a:t>Pokud uchazeč nedisponuje certifikovaným elektronickým </a:t>
            </a:r>
            <a:r>
              <a:rPr lang="cs-CZ" sz="1400" dirty="0"/>
              <a:t>podpisem, oba dokumenty vyplní, fyzicky (ručně) podepíše, naskenuje a ve formátu PDF pošle do SIC datové schránky- identifikátor DS </a:t>
            </a:r>
            <a:r>
              <a:rPr lang="cs-CZ" sz="1400" b="1" dirty="0" err="1"/>
              <a:t>ucdungk</a:t>
            </a:r>
            <a:r>
              <a:rPr lang="cs-CZ" sz="1400" dirty="0"/>
              <a:t>, a to ve stejný den, ve kterém bude odesílat Přihlášku.</a:t>
            </a:r>
          </a:p>
          <a:p>
            <a:pPr lvl="0"/>
            <a:r>
              <a:rPr lang="cs-CZ" sz="1400" dirty="0"/>
              <a:t>PŘÍLOHA Č. 2: </a:t>
            </a:r>
            <a:r>
              <a:rPr lang="cs-CZ" sz="1400" u="sng" dirty="0"/>
              <a:t>Obchodní plán EX</a:t>
            </a:r>
            <a:r>
              <a:rPr lang="cs-CZ" sz="1400" dirty="0"/>
              <a:t>; formát XLSX</a:t>
            </a:r>
          </a:p>
          <a:p>
            <a:pPr lvl="0"/>
            <a:r>
              <a:rPr lang="cs-CZ" sz="1400" dirty="0"/>
              <a:t>PŘÍLOHA Č. 3: </a:t>
            </a:r>
            <a:r>
              <a:rPr lang="cs-CZ" sz="1400" u="sng" dirty="0"/>
              <a:t>Výkaz zisků a ztrát a účetní rozvaha </a:t>
            </a:r>
            <a:r>
              <a:rPr lang="cs-CZ" sz="1400" dirty="0"/>
              <a:t>za poslední 3 účetní roky (pokud to doba existence firmy umožňuje). Uvedené dokumenty spojte do jednoho souboru; formát PDF </a:t>
            </a:r>
          </a:p>
          <a:p>
            <a:pPr lvl="0"/>
            <a:r>
              <a:rPr lang="cs-CZ" sz="1400" dirty="0"/>
              <a:t>Případné další dokumenty (nepovinné přílohy)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257743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5B8F0-97BA-41B9-9801-EAA26D70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1719"/>
            <a:ext cx="10801350" cy="836332"/>
          </a:xfrm>
        </p:spPr>
        <p:txBody>
          <a:bodyPr/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OBCHODNÍ PLÁN – EX </a:t>
            </a:r>
            <a:br>
              <a:rPr lang="cs-CZ" dirty="0"/>
            </a:br>
            <a:r>
              <a:rPr lang="cs-CZ" sz="1800" dirty="0"/>
              <a:t>(příloha č.2)</a:t>
            </a:r>
            <a:endParaRPr lang="es-MX" dirty="0"/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1AE52B05-DE03-4356-9CEA-695CDF7DE9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90570" y="420342"/>
            <a:ext cx="4582750" cy="61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0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4B537-6B12-4B5D-9B06-13434EA1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6" y="68263"/>
            <a:ext cx="11421519" cy="2208772"/>
          </a:xfrm>
        </p:spPr>
        <p:txBody>
          <a:bodyPr/>
          <a:lstStyle/>
          <a:p>
            <a:r>
              <a:rPr lang="cs-CZ" dirty="0"/>
              <a:t>DOKUMENTY </a:t>
            </a:r>
            <a:br>
              <a:rPr lang="cs-CZ" dirty="0"/>
            </a:br>
            <a:r>
              <a:rPr lang="cs-CZ" dirty="0"/>
              <a:t>PRO 2.KOLO</a:t>
            </a:r>
            <a:endParaRPr lang="es-MX" dirty="0"/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BAA753F5-6B80-4406-8F99-43594CF20D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63648" y="68263"/>
            <a:ext cx="4464513" cy="65914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3C0D6EB-4D8F-44BA-9EC5-FEB69F184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161" y="98163"/>
            <a:ext cx="4563839" cy="6591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925495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462FC-1158-4240-8D7B-345F4307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53656"/>
            <a:ext cx="10801350" cy="720000"/>
          </a:xfrm>
        </p:spPr>
        <p:txBody>
          <a:bodyPr/>
          <a:lstStyle/>
          <a:p>
            <a:r>
              <a:rPr lang="cs-CZ" dirty="0"/>
              <a:t>DOKUMENTY PRO 2.KOLO</a:t>
            </a:r>
            <a:br>
              <a:rPr lang="cs-CZ" dirty="0"/>
            </a:br>
            <a:r>
              <a:rPr lang="cs-CZ" dirty="0"/>
              <a:t>PREZENTACE </a:t>
            </a:r>
            <a:r>
              <a:rPr lang="cs-CZ" sz="2000" dirty="0"/>
              <a:t>pro INO i EX stejné  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8142F456-CF96-4F03-B2AA-B56813894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720841"/>
            <a:ext cx="998612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 prezentaci budete mít 15 minut – k dispozici bude časomíra, která vás na vypršení času upozorní. Následných 15 minut je vyhrazeno pro dotazy hodnotící komise. Setkání proběhne osobně a zúčastní se jí tři členové hodnotící komise – dva členové ze SIC a jeden externí expert. Komise je otevřená pro přísedící.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Doporučení: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Pokud to není nezbytně nutné, nezdržujte se popisem historie firmy; tuto informaci si hodnotící komise může zjistit sama a málokdy je relevantní pro hodnocení projektu. Držte se předepsané osnovy.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!!! Důležité: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Prezentaci je nutné doručit nejméně 3 dny před termínem setkání s komisí, aby se porota mohla důkladně připravit. Není nutné mít s sebou vlastní počítač.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29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462FC-1158-4240-8D7B-345F4307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DOKUMENTY PRO 2.KOLO</a:t>
            </a:r>
            <a:br>
              <a:rPr lang="cs-CZ" dirty="0"/>
            </a:br>
            <a:r>
              <a:rPr lang="cs-CZ" dirty="0"/>
              <a:t>PREZENTACE </a:t>
            </a:r>
            <a:r>
              <a:rPr lang="cs-CZ" sz="2000" dirty="0"/>
              <a:t>pro INO i EX stejné </a:t>
            </a:r>
            <a:br>
              <a:rPr lang="cs-CZ" sz="2000" dirty="0"/>
            </a:br>
            <a:endParaRPr lang="cs-CZ" sz="1600" i="1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871D948-1EE5-4CBD-9ED2-4DF3ADE8C244}"/>
              </a:ext>
            </a:extLst>
          </p:cNvPr>
          <p:cNvSpPr txBox="1"/>
          <p:nvPr/>
        </p:nvSpPr>
        <p:spPr>
          <a:xfrm>
            <a:off x="770965" y="1989220"/>
            <a:ext cx="10554762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/>
              <a:t>Doporučený obsah prezentace</a:t>
            </a:r>
            <a:r>
              <a:rPr lang="cs-CZ" sz="2000" dirty="0"/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/>
              <a:t>Stručné představení témat, které váš projekt řeší </a:t>
            </a:r>
            <a:r>
              <a:rPr lang="cs-CZ" sz="1200" i="1" dirty="0"/>
              <a:t>POZOR: téma projektu by se ve 2. kole nemělo lišit od 1.kola</a:t>
            </a:r>
            <a:endParaRPr lang="cs-CZ" sz="12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/>
              <a:t>Definice cílové skupiny a jejich potřeb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-    Konkurence a konkurenční řešení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/>
              <a:t>Konkurenční výhoda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/>
              <a:t>Analýza relevantního trhu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/>
              <a:t>Prodejní a distribuční kanály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/>
              <a:t>Vložte obchodní plán</a:t>
            </a:r>
          </a:p>
        </p:txBody>
      </p:sp>
    </p:spTree>
    <p:extLst>
      <p:ext uri="{BB962C8B-B14F-4D97-AF65-F5344CB8AC3E}">
        <p14:creationId xmlns:p14="http://schemas.microsoft.com/office/powerpoint/2010/main" val="4230854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2DECB-CE89-497C-BA65-4C982D84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PROBÍHÁ HONOCENÍ PŘIHLÁŠKY</a:t>
            </a:r>
            <a:endParaRPr lang="es-MX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7033576-F70A-47AD-97FE-9789E463D40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/>
              <a:t>1.</a:t>
            </a:r>
            <a:endParaRPr lang="es-MX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8030E71-A27C-4CEC-9EDF-46001E1F863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80287" y="2088514"/>
            <a:ext cx="10116388" cy="719932"/>
          </a:xfrm>
        </p:spPr>
        <p:txBody>
          <a:bodyPr/>
          <a:lstStyle/>
          <a:p>
            <a:r>
              <a:rPr lang="cs-CZ" sz="1800" dirty="0"/>
              <a:t>Zaregistrovány do systému budou všechny přihlášky doručené předepsaným způsobem od 21.2. do 14.3. 2025 se všemi povinnými přílohami</a:t>
            </a:r>
            <a:endParaRPr lang="es-MX" sz="1800" i="1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4C656A8-6C2D-42C8-B86A-ADE01CE9600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80287" y="3069034"/>
            <a:ext cx="10116388" cy="7199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1800" dirty="0"/>
              <a:t>Všechny platné přihlášky budou podrobeny </a:t>
            </a:r>
            <a:r>
              <a:rPr lang="cs-CZ" sz="1800" b="1" dirty="0"/>
              <a:t>formálnímu hodnocení (FH) </a:t>
            </a:r>
            <a:r>
              <a:rPr lang="cs-CZ" sz="1400" dirty="0"/>
              <a:t>(pokud hodnotící komise shledá nedostatky, osloví uchazeče k doplnění do 2 pracovních dnů)</a:t>
            </a:r>
            <a:endParaRPr lang="es-MX" sz="14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DF899495-5E42-4999-A440-41CAD2357BF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80287" y="4032862"/>
            <a:ext cx="9901235" cy="719932"/>
          </a:xfrm>
        </p:spPr>
        <p:txBody>
          <a:bodyPr/>
          <a:lstStyle/>
          <a:p>
            <a:endParaRPr lang="cs-CZ" sz="1800" dirty="0"/>
          </a:p>
          <a:p>
            <a:r>
              <a:rPr lang="cs-CZ" sz="1800" dirty="0"/>
              <a:t>Všechny přihlášky, které vyhověly kritériím FH postoupí do </a:t>
            </a:r>
            <a:r>
              <a:rPr lang="cs-CZ" sz="1800" b="1" dirty="0"/>
              <a:t>I. kola věcného hodnocení (VH)</a:t>
            </a:r>
            <a:r>
              <a:rPr lang="cs-CZ" sz="1800" dirty="0"/>
              <a:t>, to provádí hodnotící komise SIC </a:t>
            </a:r>
            <a:r>
              <a:rPr lang="cs-CZ" sz="1400" dirty="0"/>
              <a:t>(bez osobního setkání, podle doložené přihlášky a příloh)</a:t>
            </a:r>
            <a:r>
              <a:rPr lang="cs-CZ" sz="1800" dirty="0"/>
              <a:t>; výsledky každý hodnotitel zapisuje do hodnotícího protokolu </a:t>
            </a:r>
            <a:r>
              <a:rPr lang="cs-CZ" sz="1800" b="1" dirty="0"/>
              <a:t>INO</a:t>
            </a:r>
            <a:r>
              <a:rPr lang="cs-CZ" sz="1800" dirty="0"/>
              <a:t> a </a:t>
            </a:r>
            <a:r>
              <a:rPr lang="cs-CZ" sz="1800" b="1" dirty="0"/>
              <a:t>EX </a:t>
            </a:r>
            <a:r>
              <a:rPr lang="cs-CZ" sz="1400" dirty="0"/>
              <a:t>(formulář protokolu bude dostupný na webu)</a:t>
            </a:r>
            <a:endParaRPr lang="es-MX" sz="1400" dirty="0"/>
          </a:p>
          <a:p>
            <a:endParaRPr lang="es-MX" sz="1800" b="1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C7E547E6-245B-4635-9B38-6D44F2E1CF3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80288" y="5139984"/>
            <a:ext cx="10116388" cy="719932"/>
          </a:xfrm>
        </p:spPr>
        <p:txBody>
          <a:bodyPr/>
          <a:lstStyle/>
          <a:p>
            <a:r>
              <a:rPr lang="cs-CZ" sz="1800" dirty="0"/>
              <a:t>Přihlášky, které splnily kritéria pro I. kolo VH postupují do výše 2,5 násobku alokace do </a:t>
            </a:r>
            <a:r>
              <a:rPr lang="cs-CZ" sz="1800" b="1" dirty="0"/>
              <a:t>II. kola VH</a:t>
            </a:r>
            <a:r>
              <a:rPr lang="cs-CZ" sz="1800" dirty="0"/>
              <a:t>, které se realizuje osobní prezentací a obhajobou projektu před hodnotící komisí sestávající ze dvou zástupců SIC a externího experta </a:t>
            </a:r>
            <a:r>
              <a:rPr lang="cs-CZ" sz="1400" i="1" dirty="0"/>
              <a:t>(PPT prezentace, rozpočet; časová dotace: 15 minut prezentace, 15 minut dotazy)</a:t>
            </a:r>
            <a:endParaRPr lang="es-MX" sz="1400" i="1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5D745A9F-6C9B-47E3-8E2E-892A67F5449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s-CZ" dirty="0"/>
              <a:t>4.</a:t>
            </a:r>
            <a:endParaRPr lang="es-MX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532575D-C58C-41BA-A234-5F4371C11AF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cs-CZ" dirty="0"/>
              <a:t>2.</a:t>
            </a:r>
            <a:endParaRPr lang="es-MX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2D06C5EC-FC32-4AEE-9135-ACF6D9216D7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3.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8419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D56BE-BD09-43DE-93B2-87776206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REALIZAČNÍ  HARMONOGRAM</a:t>
            </a:r>
            <a:endParaRPr lang="es-MX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F6ACA75-4E48-484F-B200-0D13A4E925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/>
              <a:t>1.</a:t>
            </a:r>
            <a:endParaRPr lang="es-MX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752697-733B-4931-8B37-4B0923C8140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595439" y="2177529"/>
            <a:ext cx="4140199" cy="630917"/>
          </a:xfrm>
        </p:spPr>
        <p:txBody>
          <a:bodyPr/>
          <a:lstStyle/>
          <a:p>
            <a:endParaRPr lang="cs-CZ" dirty="0"/>
          </a:p>
          <a:p>
            <a:r>
              <a:rPr lang="cs-CZ" sz="1600" dirty="0"/>
              <a:t>OTEVŘENÍ VÝZVY A PŘÍJEM PŘIHLÁŠEK 21.2. – 14.3.2025</a:t>
            </a:r>
            <a:endParaRPr lang="es-MX" sz="1600" dirty="0"/>
          </a:p>
          <a:p>
            <a:endParaRPr lang="es-MX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1C1B130-BFED-435A-9674-0417578C02E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595440" y="3032449"/>
            <a:ext cx="4140199" cy="942392"/>
          </a:xfrm>
        </p:spPr>
        <p:txBody>
          <a:bodyPr/>
          <a:lstStyle/>
          <a:p>
            <a:endParaRPr lang="cs-CZ" dirty="0"/>
          </a:p>
          <a:p>
            <a:endParaRPr lang="cs-CZ" sz="1600" dirty="0"/>
          </a:p>
          <a:p>
            <a:r>
              <a:rPr lang="cs-CZ" sz="1600" dirty="0"/>
              <a:t>FORMÁLNÍ HODNOCENÍ</a:t>
            </a:r>
            <a:endParaRPr lang="es-MX" sz="1600" dirty="0"/>
          </a:p>
          <a:p>
            <a:endParaRPr lang="es-MX" sz="1600" dirty="0"/>
          </a:p>
          <a:p>
            <a:endParaRPr lang="es-MX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A639B04-5C35-4B24-B0DB-EC355DA5E5F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1600" dirty="0"/>
              <a:t>I. KOLO VĚCNÉHO HODNOCENÍ</a:t>
            </a:r>
            <a:endParaRPr lang="es-MX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751EDF9E-4F96-4812-8071-4B5B03FB8E3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sz="1600" dirty="0"/>
              <a:t>II. KOLO VĚCNÉHO HODNOCENÍ (osobní setkání s hodnotící komisí)</a:t>
            </a:r>
            <a:endParaRPr lang="es-MX" sz="160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FC2A4CD9-7C1C-40D2-A200-BBEA914C69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s-CZ" dirty="0"/>
              <a:t>4.</a:t>
            </a:r>
            <a:endParaRPr lang="es-MX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EA3D7874-983C-4880-8917-2C324E39F1C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cs-CZ" dirty="0"/>
              <a:t>2.</a:t>
            </a:r>
            <a:endParaRPr lang="es-MX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BCD4FB31-FBE1-458C-B856-44CE1CC0573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3.</a:t>
            </a:r>
            <a:endParaRPr lang="es-MX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E483A2-7E87-4C78-B2C0-2756042D46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cs-CZ" dirty="0"/>
              <a:t>5.</a:t>
            </a:r>
            <a:endParaRPr lang="es-MX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5B9C7BF-6098-4727-B4AF-A58A41B8325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410042" y="2168632"/>
            <a:ext cx="4032088" cy="719932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cs-CZ" sz="1600" dirty="0"/>
          </a:p>
          <a:p>
            <a:pPr>
              <a:spcBef>
                <a:spcPts val="0"/>
              </a:spcBef>
            </a:pPr>
            <a:r>
              <a:rPr lang="cs-CZ" sz="1600" dirty="0"/>
              <a:t>SMLOUVA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PROPLÁCENÍ 50 % EX ANTE pro INO</a:t>
            </a:r>
            <a:endParaRPr lang="es-MX" sz="1600" dirty="0"/>
          </a:p>
          <a:p>
            <a:endParaRPr lang="es-MX" sz="1800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217ED7F8-179A-4A81-B255-DB2B519BA0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10042" y="3284653"/>
            <a:ext cx="4026289" cy="540000"/>
          </a:xfrm>
        </p:spPr>
        <p:txBody>
          <a:bodyPr/>
          <a:lstStyle/>
          <a:p>
            <a:endParaRPr lang="cs-CZ" dirty="0"/>
          </a:p>
          <a:p>
            <a:pPr>
              <a:spcBef>
                <a:spcPts val="0"/>
              </a:spcBef>
            </a:pPr>
            <a:r>
              <a:rPr lang="cs-CZ" sz="1600" dirty="0"/>
              <a:t>REALIZACE PROJEKTU:                 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INO 9 MĚSÍCŮ  </a:t>
            </a:r>
            <a:r>
              <a:rPr lang="cs-CZ" sz="1200" dirty="0"/>
              <a:t>(od data podpisu smlouvy + 270 DNÍ)</a:t>
            </a:r>
            <a:endParaRPr lang="es-MX" sz="1200" dirty="0"/>
          </a:p>
          <a:p>
            <a:pPr>
              <a:spcBef>
                <a:spcPts val="0"/>
              </a:spcBef>
            </a:pPr>
            <a:r>
              <a:rPr lang="cs-CZ" sz="1600" dirty="0"/>
              <a:t>EX 6 MĚSÍCŮ </a:t>
            </a:r>
            <a:r>
              <a:rPr lang="cs-CZ" sz="1200" dirty="0"/>
              <a:t>(od data podpisu smlouvy+ 180 DNÍ)</a:t>
            </a:r>
            <a:endParaRPr lang="es-MX" sz="1200" dirty="0"/>
          </a:p>
          <a:p>
            <a:endParaRPr lang="es-MX" dirty="0"/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257FE6DE-51B9-4165-B4C0-6D55BA393DD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198659" y="4121877"/>
            <a:ext cx="4300427" cy="719932"/>
          </a:xfrm>
        </p:spPr>
        <p:txBody>
          <a:bodyPr/>
          <a:lstStyle/>
          <a:p>
            <a:pPr marL="4275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600" dirty="0"/>
              <a:t>UKONČENÍ REALIZACE PROJEKTU</a:t>
            </a:r>
          </a:p>
          <a:p>
            <a:pPr marL="4275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600" dirty="0"/>
              <a:t>PODÁNÍ ŽÁDOSTI O PROPLACENÍ</a:t>
            </a:r>
          </a:p>
          <a:p>
            <a:pPr marL="4275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600" dirty="0"/>
              <a:t>ZÁVĚREČNÉ HODNOCENÍ</a:t>
            </a:r>
          </a:p>
          <a:p>
            <a:pPr marL="141750">
              <a:lnSpc>
                <a:spcPct val="100000"/>
              </a:lnSpc>
              <a:spcBef>
                <a:spcPts val="0"/>
              </a:spcBef>
            </a:pPr>
            <a:endParaRPr lang="es-MX" sz="1600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E41B7D86-CC0E-49A3-904A-8CDC3B3EAE3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198659" y="5139033"/>
            <a:ext cx="4300427" cy="719932"/>
          </a:xfrm>
        </p:spPr>
        <p:txBody>
          <a:bodyPr/>
          <a:lstStyle/>
          <a:p>
            <a:pPr marL="4275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600" dirty="0"/>
              <a:t>ZÁVĚREČNÉ HODNOCENÍ</a:t>
            </a:r>
          </a:p>
          <a:p>
            <a:pPr marL="4275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600" dirty="0"/>
              <a:t>PROPLACENÍ</a:t>
            </a:r>
          </a:p>
          <a:p>
            <a:pPr>
              <a:spcBef>
                <a:spcPts val="0"/>
              </a:spcBef>
            </a:pPr>
            <a:endParaRPr lang="es-MX" sz="1600" dirty="0"/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7209F117-275C-4BC8-89DA-2A0C3330220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cs-CZ" dirty="0"/>
              <a:t>8.</a:t>
            </a:r>
            <a:endParaRPr lang="es-MX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6CC7625A-20F6-4290-B686-BFCD04733A1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cs-CZ" dirty="0"/>
              <a:t>6.</a:t>
            </a:r>
            <a:endParaRPr lang="es-MX" dirty="0"/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id="{7345B35B-3A8C-4A19-AAC8-B3F3065B72A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cs-CZ" dirty="0"/>
              <a:t>7.</a:t>
            </a:r>
            <a:endParaRPr lang="es-MX" dirty="0"/>
          </a:p>
        </p:txBody>
      </p:sp>
      <p:sp>
        <p:nvSpPr>
          <p:cNvPr id="19" name="Šipka: doprava se zářezem 18">
            <a:extLst>
              <a:ext uri="{FF2B5EF4-FFF2-40B4-BE49-F238E27FC236}">
                <a16:creationId xmlns:a16="http://schemas.microsoft.com/office/drawing/2014/main" id="{D9CA71E7-1D1B-4F76-BF7D-7B15E7137449}"/>
              </a:ext>
            </a:extLst>
          </p:cNvPr>
          <p:cNvSpPr/>
          <p:nvPr/>
        </p:nvSpPr>
        <p:spPr>
          <a:xfrm>
            <a:off x="8606118" y="2177529"/>
            <a:ext cx="2462972" cy="23218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7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2498F-D8E6-4BC2-87C4-AB634A68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47393"/>
            <a:ext cx="10801350" cy="624207"/>
          </a:xfrm>
        </p:spPr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TROCHA HISTORIE</a:t>
            </a:r>
            <a:br>
              <a:rPr lang="cs-CZ" dirty="0"/>
            </a:br>
            <a:br>
              <a:rPr lang="cs-CZ" dirty="0"/>
            </a:br>
            <a:r>
              <a:rPr lang="cs-CZ" sz="2400" dirty="0">
                <a:solidFill>
                  <a:schemeClr val="tx1"/>
                </a:solidFill>
              </a:rPr>
              <a:t>Program INO:EX (2021) je syntézou předchozích zkušeností s programy</a:t>
            </a:r>
            <a:br>
              <a:rPr lang="cs-CZ" sz="2400" dirty="0">
                <a:solidFill>
                  <a:schemeClr val="tx1"/>
                </a:solidFill>
              </a:rPr>
            </a:b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7956B6-F8B1-4BB9-B519-86F6C146BE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2957804"/>
            <a:ext cx="5040000" cy="240729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INOVAČNÍ VOUCHER (2016 - 2020)</a:t>
            </a:r>
          </a:p>
          <a:p>
            <a:pPr marL="0" indent="0">
              <a:buNone/>
            </a:pPr>
            <a:r>
              <a:rPr lang="cs-CZ" dirty="0"/>
              <a:t>Spolupráce firma x výzkumná organizace</a:t>
            </a:r>
            <a:endParaRPr lang="es-MX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57D3D51-1EFB-4603-9EDB-63289AE510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56363" y="3032448"/>
            <a:ext cx="5040000" cy="2136711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KREATIVNÍ VOUCHER (2018 - 2020)</a:t>
            </a:r>
          </a:p>
          <a:p>
            <a:pPr marL="0" indent="0">
              <a:buNone/>
            </a:pPr>
            <a:r>
              <a:rPr lang="cs-CZ" dirty="0"/>
              <a:t>Spolupráce firma x kreativní sektor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2736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CF402-D8F0-4B18-A82D-3A5DA96C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19954"/>
            <a:ext cx="10801350" cy="3008106"/>
          </a:xfrm>
        </p:spPr>
        <p:txBody>
          <a:bodyPr/>
          <a:lstStyle/>
          <a:p>
            <a:r>
              <a:rPr lang="cs-CZ" sz="2400" dirty="0"/>
              <a:t>HARMONOGRAM </a:t>
            </a:r>
            <a:br>
              <a:rPr lang="cs-CZ" sz="2400" dirty="0"/>
            </a:br>
            <a:r>
              <a:rPr lang="cs-CZ" sz="1400" b="0" i="1" dirty="0"/>
              <a:t>Poznámka: uvedené termíny, mimo délky </a:t>
            </a:r>
            <a:br>
              <a:rPr lang="cs-CZ" sz="1400" b="0" i="1" dirty="0"/>
            </a:br>
            <a:r>
              <a:rPr lang="cs-CZ" sz="1400" b="0" i="1" dirty="0"/>
              <a:t>realizace projektu, jsou orientační a </a:t>
            </a:r>
            <a:br>
              <a:rPr lang="cs-CZ" sz="1400" b="0" i="1" dirty="0"/>
            </a:br>
            <a:r>
              <a:rPr lang="cs-CZ" sz="1400" b="0" i="1" dirty="0"/>
              <a:t>Poskytovatel dotace je může změnit.</a:t>
            </a:r>
            <a:br>
              <a:rPr lang="cs-CZ" sz="1400" b="0" i="1" dirty="0"/>
            </a:br>
            <a:br>
              <a:rPr lang="cs-CZ" sz="1400" b="0" i="1" dirty="0"/>
            </a:br>
            <a:br>
              <a:rPr lang="cs-CZ" sz="1400" b="0" i="1" dirty="0"/>
            </a:br>
            <a:br>
              <a:rPr lang="cs-CZ" sz="1400" b="0" i="1" dirty="0"/>
            </a:br>
            <a:br>
              <a:rPr lang="cs-CZ" sz="1400" b="0" i="1" dirty="0"/>
            </a:br>
            <a:br>
              <a:rPr lang="cs-CZ" sz="1400" b="0" i="1" dirty="0"/>
            </a:br>
            <a:br>
              <a:rPr lang="cs-CZ" sz="1400" b="0" i="1" dirty="0"/>
            </a:br>
            <a:br>
              <a:rPr lang="cs-CZ" sz="1400" b="0" i="1" dirty="0"/>
            </a:br>
            <a:br>
              <a:rPr lang="cs-CZ" sz="1400" b="0" i="1" dirty="0"/>
            </a:br>
            <a:br>
              <a:rPr lang="cs-CZ" sz="1400" b="0" dirty="0"/>
            </a:br>
            <a:endParaRPr lang="es-MX" sz="1400" b="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990C67F-A7DF-4298-9080-D1806C5DE9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92134" y="450936"/>
            <a:ext cx="6895156" cy="62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94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B201250-161B-4C36-8D41-7964F777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61925"/>
            <a:ext cx="10801350" cy="563939"/>
          </a:xfrm>
        </p:spPr>
        <p:txBody>
          <a:bodyPr/>
          <a:lstStyle/>
          <a:p>
            <a:r>
              <a:rPr lang="cs-CZ" sz="2800" i="1" dirty="0"/>
              <a:t>ČASTO KLADENÉ OTÁZKY</a:t>
            </a:r>
            <a:endParaRPr lang="es-MX" sz="2800" i="1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8174CD9-322D-4E51-A263-5DA7EA67F0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2837468"/>
            <a:ext cx="10801350" cy="31124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MX" b="1" dirty="0"/>
              <a:t>Pokud </a:t>
            </a:r>
            <a:r>
              <a:rPr lang="cs-CZ" b="1" dirty="0"/>
              <a:t>jsem v minulém období čerpal podporu INO:EX, mohu se přihlásit znovu?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Podporu nelze čerpat opakovaně</a:t>
            </a:r>
            <a:r>
              <a:rPr lang="es-MX" dirty="0"/>
              <a:t>.</a:t>
            </a:r>
            <a:r>
              <a:rPr lang="cs-CZ" dirty="0"/>
              <a:t> Pokud jste čerpal pouze INO, můžete se přihlásit do EX a naopak.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 lvl="0">
              <a:spcBef>
                <a:spcPts val="0"/>
              </a:spcBef>
            </a:pPr>
            <a:r>
              <a:rPr lang="cs-CZ" b="1" dirty="0"/>
              <a:t>Bude možné si realizaci projektu prodloužit?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/>
              <a:t>Ne nad rámec 9 nebo 6 měsíců stanovených v pravidlech výzvy.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dirty="0"/>
          </a:p>
          <a:p>
            <a:pPr lvl="0">
              <a:spcBef>
                <a:spcPts val="0"/>
              </a:spcBef>
            </a:pPr>
            <a:r>
              <a:rPr lang="cs-CZ" b="1" dirty="0"/>
              <a:t>Lze realizaci projektu ukončit dříve?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/>
              <a:t>Ano. Pokud ukončíte realizaci projektu dříve než ve smluvně stanovenou dobu, podáte žádost o proplacení dotace a závěrečné vyhodnocení se uskuteční také dříve, stejně jako proplacení dotace.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dirty="0"/>
          </a:p>
          <a:p>
            <a:pPr lvl="0">
              <a:spcBef>
                <a:spcPts val="0"/>
              </a:spcBef>
            </a:pPr>
            <a:r>
              <a:rPr lang="cs-CZ" b="1" dirty="0"/>
              <a:t>Plánuje SIC otevřít další výzvu v roce 2025?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/>
              <a:t>V roce 2025 se druhá výzva otevírat nebude.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endParaRPr lang="es-MX" dirty="0"/>
          </a:p>
          <a:p>
            <a:pPr>
              <a:spcBef>
                <a:spcPts val="0"/>
              </a:spcBef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4455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E5BBA-06AA-4865-BF59-61E6EE49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02BD17-7B0D-4CA8-8C79-7519E506F0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1295400"/>
            <a:ext cx="10801350" cy="465455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b="1" dirty="0"/>
              <a:t>Co jsou to celkové náklady na projekt?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Jsou to všechny náklady, které jsou vynaloženy na realizaci projektu, mohou sestávat z uznatelných i neuznatelných nákladů.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 </a:t>
            </a:r>
          </a:p>
          <a:p>
            <a:pPr lvl="0">
              <a:spcBef>
                <a:spcPts val="0"/>
              </a:spcBef>
            </a:pPr>
            <a:r>
              <a:rPr lang="cs-CZ" b="1" dirty="0"/>
              <a:t>Co jsou to celkové uznatelné náklady na projekt?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To jsou takové náklady, které lze hradit z dotace a přímo souvisí s realizací projektu. Například nákup licence na jeden rok – firma bude na projektu pracovat 9 měsíců, SIC uzná 9/12 ceny licence. Nákup nezbytných zařízení v přiměřeném počtu. Náklady na návrh tisků + zkušební vzorek (nikoliv celý náklad)…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 </a:t>
            </a:r>
          </a:p>
          <a:p>
            <a:pPr lvl="0">
              <a:spcBef>
                <a:spcPts val="0"/>
              </a:spcBef>
            </a:pPr>
            <a:r>
              <a:rPr lang="cs-CZ" b="1" dirty="0"/>
              <a:t>Jaké náklady nejsou uznatelné a nelze je hradit z dotace?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Investiční náklady – to je například nákup výrobní linky. Dále pronájem výrobních, výstavních či reklamních prostor (platí i pro virtuální prostor), právní služby.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491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06392-C38A-4ABF-BA47-0E374423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6F3132-B2B8-4E51-9F6D-32473595CA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/>
              <a:t>Pokud postoupím do II. kola věcného hodnocení, co budu potřebovat?</a:t>
            </a:r>
          </a:p>
          <a:p>
            <a:pPr marL="0" indent="0">
              <a:buNone/>
            </a:pPr>
            <a:r>
              <a:rPr lang="cs-CZ" dirty="0"/>
              <a:t>Připravíte si PPT prezentaci a harmonogram finanční a časové dotace projektu podle předepsaného vzoru a obojí představíte osobně hodnotící komisi během cca 30 minut. </a:t>
            </a:r>
          </a:p>
          <a:p>
            <a:r>
              <a:rPr lang="cs-CZ" b="1" dirty="0"/>
              <a:t>Za jak dlouho se dozvím, jak moje žádost dopadla?</a:t>
            </a:r>
          </a:p>
          <a:p>
            <a:pPr marL="0" indent="0">
              <a:buNone/>
            </a:pPr>
            <a:r>
              <a:rPr lang="cs-CZ" dirty="0"/>
              <a:t>Viz harmonogram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1414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8B7A5-C1B5-421B-89A7-1AAA465E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KOHO SE MŮŽETE OBRÁTIT</a:t>
            </a:r>
            <a:endParaRPr lang="es-MX" dirty="0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E9BDF3D1-5DD9-4822-969F-214FA06E52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9419473" y="1104178"/>
            <a:ext cx="1580222" cy="1580222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EE14ABA-D847-4059-B217-F6EF087ED7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1DFEBBDB-4B17-43ED-A1F6-C2EDAE3AAD3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>
            <a:fillRect/>
          </a:stretch>
        </p:blipFill>
        <p:spPr>
          <a:xfrm>
            <a:off x="9419473" y="3962400"/>
            <a:ext cx="1651696" cy="1651696"/>
          </a:xfrm>
          <a:prstGeom prst="rect">
            <a:avLst/>
          </a:prstGeom>
        </p:spPr>
      </p:pic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D8FB5C6D-9095-4296-BF8C-D33499B894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200" dirty="0"/>
              <a:t>BARBARA SVOJANOVSKÁ</a:t>
            </a:r>
          </a:p>
          <a:p>
            <a:r>
              <a:rPr lang="en-US" sz="1200" b="0" i="1" dirty="0"/>
              <a:t>Key Account</a:t>
            </a:r>
            <a:r>
              <a:rPr lang="cs-CZ" sz="1200" b="0" i="1" dirty="0"/>
              <a:t> </a:t>
            </a:r>
            <a:r>
              <a:rPr lang="en-US" sz="1200" b="0" i="1" dirty="0"/>
              <a:t>Manager</a:t>
            </a:r>
            <a:endParaRPr lang="cs-CZ" sz="1200" b="0" i="1" dirty="0"/>
          </a:p>
          <a:p>
            <a:r>
              <a:rPr lang="en-US" sz="1200" b="0" u="sng" dirty="0"/>
              <a:t>svojanovska@s-ic.cz</a:t>
            </a:r>
            <a:endParaRPr lang="en-US" sz="1200" b="0" dirty="0"/>
          </a:p>
          <a:p>
            <a:r>
              <a:rPr lang="en-US" sz="1200" b="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+420 775 742 431</a:t>
            </a:r>
            <a:endParaRPr lang="en-US" sz="12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MX" sz="120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4419DCB-E21A-415A-9D9A-460D98EB08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sz="1200" dirty="0"/>
              <a:t>BENEDIKT FISCHER</a:t>
            </a:r>
          </a:p>
          <a:p>
            <a:r>
              <a:rPr lang="cs-CZ" sz="1200" b="0" i="1" dirty="0"/>
              <a:t>Business </a:t>
            </a:r>
            <a:r>
              <a:rPr lang="cs-CZ" sz="1200" b="0" i="1" dirty="0" err="1"/>
              <a:t>Innovation</a:t>
            </a:r>
            <a:r>
              <a:rPr lang="cs-CZ" sz="1200" b="0" i="1" dirty="0"/>
              <a:t> </a:t>
            </a:r>
            <a:r>
              <a:rPr lang="cs-CZ" sz="1200" b="0" i="1" dirty="0" err="1"/>
              <a:t>Manager</a:t>
            </a:r>
            <a:endParaRPr lang="cs-CZ" sz="1200" b="0" i="1" dirty="0"/>
          </a:p>
          <a:p>
            <a:r>
              <a:rPr lang="cs-CZ" sz="1200" b="0" u="sng" dirty="0"/>
              <a:t>fischer@s-ic.cz</a:t>
            </a:r>
            <a:endParaRPr lang="cs-CZ" sz="1200" b="0" dirty="0"/>
          </a:p>
          <a:p>
            <a:r>
              <a:rPr lang="cs-CZ" sz="1200" b="0" u="sng" dirty="0">
                <a:hlinkClick r:id="rId5"/>
              </a:rPr>
              <a:t>+420 720 074 817</a:t>
            </a:r>
            <a:endParaRPr lang="cs-CZ" sz="1200" b="0" dirty="0"/>
          </a:p>
          <a:p>
            <a:endParaRPr lang="es-MX" sz="1200" dirty="0"/>
          </a:p>
        </p:txBody>
      </p:sp>
      <p:sp>
        <p:nvSpPr>
          <p:cNvPr id="8" name="Zástupný symbol obrázku 2">
            <a:extLst>
              <a:ext uri="{FF2B5EF4-FFF2-40B4-BE49-F238E27FC236}">
                <a16:creationId xmlns:a16="http://schemas.microsoft.com/office/drawing/2014/main" id="{1000F689-B0D6-4D23-9C80-219E073AC0AA}"/>
              </a:ext>
            </a:extLst>
          </p:cNvPr>
          <p:cNvSpPr txBox="1">
            <a:spLocks/>
          </p:cNvSpPr>
          <p:nvPr/>
        </p:nvSpPr>
        <p:spPr>
          <a:xfrm>
            <a:off x="9156675" y="765323"/>
            <a:ext cx="2340000" cy="2340000"/>
          </a:xfrm>
          <a:custGeom>
            <a:avLst/>
            <a:gdLst>
              <a:gd name="connsiteX0" fmla="*/ 0 w 2625913"/>
              <a:gd name="connsiteY0" fmla="*/ 0 h 2219681"/>
              <a:gd name="connsiteX1" fmla="*/ 2625913 w 2625913"/>
              <a:gd name="connsiteY1" fmla="*/ 0 h 2219681"/>
              <a:gd name="connsiteX2" fmla="*/ 2625913 w 2625913"/>
              <a:gd name="connsiteY2" fmla="*/ 2219681 h 2219681"/>
              <a:gd name="connsiteX3" fmla="*/ 0 w 2625913"/>
              <a:gd name="connsiteY3" fmla="*/ 2219681 h 2219681"/>
              <a:gd name="connsiteX4" fmla="*/ 0 w 2625913"/>
              <a:gd name="connsiteY4" fmla="*/ 1892168 h 2219681"/>
              <a:gd name="connsiteX5" fmla="*/ 352834 w 2625913"/>
              <a:gd name="connsiteY5" fmla="*/ 1892168 h 2219681"/>
              <a:gd name="connsiteX6" fmla="*/ 352834 w 2625913"/>
              <a:gd name="connsiteY6" fmla="*/ 327505 h 2219681"/>
              <a:gd name="connsiteX7" fmla="*/ 0 w 2625913"/>
              <a:gd name="connsiteY7" fmla="*/ 327505 h 221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913" h="2219681">
                <a:moveTo>
                  <a:pt x="0" y="0"/>
                </a:moveTo>
                <a:lnTo>
                  <a:pt x="2625913" y="0"/>
                </a:lnTo>
                <a:lnTo>
                  <a:pt x="2625913" y="2219681"/>
                </a:lnTo>
                <a:lnTo>
                  <a:pt x="0" y="2219681"/>
                </a:lnTo>
                <a:lnTo>
                  <a:pt x="0" y="1892168"/>
                </a:lnTo>
                <a:lnTo>
                  <a:pt x="352834" y="1892168"/>
                </a:lnTo>
                <a:lnTo>
                  <a:pt x="352834" y="327505"/>
                </a:lnTo>
                <a:lnTo>
                  <a:pt x="0" y="327505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40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15674-4697-45BD-9B1B-9E0ACA6C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739748"/>
            <a:ext cx="5040313" cy="1620000"/>
          </a:xfrm>
        </p:spPr>
        <p:txBody>
          <a:bodyPr/>
          <a:lstStyle/>
          <a:p>
            <a:r>
              <a:rPr lang="cs-CZ" dirty="0"/>
              <a:t>NA KOHO SE MŮŽETE OBRÁTIT</a:t>
            </a:r>
            <a:endParaRPr lang="es-MX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86BA9ED3-1905-4D91-AF2B-B0E0FB6275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9501921" y="1092639"/>
            <a:ext cx="1649507" cy="1649507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6192607-4617-47E6-9F09-5968204687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92B6A139-CE39-456F-ADA7-8E1E96D8936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>
            <a:fillRect/>
          </a:stretch>
        </p:blipFill>
        <p:spPr>
          <a:xfrm>
            <a:off x="9501920" y="3940264"/>
            <a:ext cx="1649507" cy="1649507"/>
          </a:xfrm>
          <a:prstGeom prst="rect">
            <a:avLst/>
          </a:prstGeom>
        </p:spPr>
      </p:pic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D4D425B-10C2-40B5-8B58-155F313C5A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200" dirty="0"/>
              <a:t>JIŘÍ ŠTĚRBA</a:t>
            </a:r>
          </a:p>
          <a:p>
            <a:r>
              <a:rPr lang="en-US" sz="1200" b="0" i="1" dirty="0"/>
              <a:t>Business Innovation Manager</a:t>
            </a:r>
            <a:endParaRPr lang="cs-CZ" sz="1200" b="0" i="1" dirty="0"/>
          </a:p>
          <a:p>
            <a:r>
              <a:rPr lang="en-US" sz="1200" b="0" u="sng" dirty="0"/>
              <a:t>sterba@s-ic.cz</a:t>
            </a:r>
            <a:endParaRPr lang="en-US" sz="1200" b="0" dirty="0"/>
          </a:p>
          <a:p>
            <a:r>
              <a:rPr lang="en-US" sz="1200" b="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+420 602 114 116</a:t>
            </a:r>
            <a:endParaRPr lang="en-US" sz="12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MX" sz="120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5624E9A3-C9C8-47D8-8240-EA958D460A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sz="1200" dirty="0"/>
              <a:t>PETR PAČES</a:t>
            </a:r>
          </a:p>
          <a:p>
            <a:r>
              <a:rPr lang="cs-CZ" sz="1200" b="0" i="1" dirty="0"/>
              <a:t>Digital </a:t>
            </a:r>
            <a:r>
              <a:rPr lang="cs-CZ" sz="1200" b="0" i="1" dirty="0" err="1"/>
              <a:t>Innovation</a:t>
            </a:r>
            <a:r>
              <a:rPr lang="cs-CZ" sz="1200" b="0" i="1" dirty="0"/>
              <a:t> </a:t>
            </a:r>
            <a:r>
              <a:rPr lang="cs-CZ" sz="1200" b="0" i="1" dirty="0" err="1"/>
              <a:t>Manager</a:t>
            </a:r>
            <a:endParaRPr lang="cs-CZ" sz="1200" b="0" i="1" dirty="0"/>
          </a:p>
          <a:p>
            <a:r>
              <a:rPr lang="cs-CZ" sz="1200" b="0" u="sng" dirty="0"/>
              <a:t>paces@s-ic.cz</a:t>
            </a:r>
            <a:endParaRPr lang="cs-CZ" sz="1200" b="0" dirty="0"/>
          </a:p>
          <a:p>
            <a:r>
              <a:rPr lang="cs-CZ" sz="1200" b="0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+420 775 203 115</a:t>
            </a:r>
            <a:endParaRPr lang="cs-CZ" sz="12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851873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AC6CC-364D-494B-B6AB-49B4DCFE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KOHO SE MŮŽETE OBRÁTIT</a:t>
            </a:r>
            <a:endParaRPr lang="es-MX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49ABF71-8AE0-434A-BDCC-D182D4E5C7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s-MX" sz="2400" b="1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8BFE14-ADB0-43AA-979B-2518EEE537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 sz="1200" dirty="0"/>
          </a:p>
          <a:p>
            <a:endParaRPr lang="es-MX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E0ED7BBB-02BA-4E0B-9287-009E62FE72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MX" sz="1200" dirty="0"/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55141ADF-8072-4632-A554-B41C83953BC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>
            <a:fillRect/>
          </a:stretch>
        </p:blipFill>
        <p:spPr>
          <a:xfrm>
            <a:off x="9629954" y="1079944"/>
            <a:ext cx="1627588" cy="1627588"/>
          </a:xfrm>
          <a:prstGeom prst="rect">
            <a:avLst/>
          </a:prstGeom>
        </p:spPr>
      </p:pic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4C807638-FCC3-41C7-9C6C-3E813185A3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B3447B2-8EC5-412F-8356-2C45F2346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607" y="1457836"/>
            <a:ext cx="1774090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22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04039-EE50-45B3-A2CB-6BC12615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0000"/>
              </a:lnSpc>
              <a:spcBef>
                <a:spcPts val="1000"/>
              </a:spcBef>
              <a:buClr>
                <a:srgbClr val="00B1B6"/>
              </a:buClr>
            </a:pPr>
            <a:br>
              <a:rPr lang="cs-CZ" sz="2400" dirty="0">
                <a:solidFill>
                  <a:srgbClr val="153272"/>
                </a:solidFill>
                <a:ea typeface="+mn-ea"/>
                <a:cs typeface="+mn-cs"/>
              </a:rPr>
            </a:br>
            <a:br>
              <a:rPr lang="cs-CZ" sz="2400" dirty="0">
                <a:solidFill>
                  <a:srgbClr val="153272"/>
                </a:solidFill>
                <a:ea typeface="+mn-ea"/>
                <a:cs typeface="+mn-cs"/>
              </a:rPr>
            </a:br>
            <a:br>
              <a:rPr lang="cs-CZ" sz="2400" dirty="0">
                <a:solidFill>
                  <a:srgbClr val="153272"/>
                </a:solidFill>
                <a:ea typeface="+mn-ea"/>
                <a:cs typeface="+mn-cs"/>
              </a:rPr>
            </a:br>
            <a:r>
              <a:rPr lang="cs-CZ" sz="2400" dirty="0">
                <a:solidFill>
                  <a:srgbClr val="153272"/>
                </a:solidFill>
                <a:ea typeface="+mn-ea"/>
                <a:cs typeface="+mn-cs"/>
              </a:rPr>
              <a:t>PRO DOTAZY ORGANIZAČNÍHO / OBECNÉCHO CHARAKTERU</a:t>
            </a:r>
            <a:br>
              <a:rPr lang="es-MX" sz="2400" dirty="0">
                <a:solidFill>
                  <a:srgbClr val="153272"/>
                </a:solidFill>
                <a:ea typeface="+mn-ea"/>
                <a:cs typeface="+mn-cs"/>
              </a:rPr>
            </a:br>
            <a:br>
              <a:rPr lang="es-MX" dirty="0"/>
            </a:br>
            <a:endParaRPr lang="es-MX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07F2224D-5701-4529-837A-832E4B43A5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9425616" y="1107393"/>
            <a:ext cx="1620000" cy="1620000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6279A37-5C40-4735-9578-335645E54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900" y="3511855"/>
            <a:ext cx="5040313" cy="250571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NAŠE MOTTO</a:t>
            </a:r>
          </a:p>
          <a:p>
            <a:pPr>
              <a:spcBef>
                <a:spcPts val="0"/>
              </a:spcBef>
            </a:pPr>
            <a:r>
              <a:rPr lang="cs-CZ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RYCHLE</a:t>
            </a:r>
          </a:p>
          <a:p>
            <a:pPr>
              <a:spcBef>
                <a:spcPts val="0"/>
              </a:spcBef>
            </a:pPr>
            <a:r>
              <a:rPr lang="cs-CZ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EFEKTIVNĚ </a:t>
            </a:r>
          </a:p>
          <a:p>
            <a:pPr>
              <a:spcBef>
                <a:spcPts val="0"/>
              </a:spcBef>
            </a:pPr>
            <a:r>
              <a:rPr lang="cs-CZ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MINIMÁLNÍ BYROKTATICKOU ZÁTĚŽÍ PRO KLIENTA </a:t>
            </a:r>
          </a:p>
          <a:p>
            <a:pPr>
              <a:spcBef>
                <a:spcPts val="0"/>
              </a:spcBef>
            </a:pPr>
            <a:r>
              <a:rPr lang="cs-CZ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 S OSOBNÍM PŘÍSTUPEM</a:t>
            </a:r>
          </a:p>
          <a:p>
            <a:pPr>
              <a:spcBef>
                <a:spcPts val="0"/>
              </a:spcBef>
            </a:pPr>
            <a:r>
              <a:rPr lang="cs-CZ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PROFESIONÁLNĚ</a:t>
            </a:r>
          </a:p>
          <a:p>
            <a:pPr>
              <a:spcBef>
                <a:spcPts val="0"/>
              </a:spcBef>
            </a:pPr>
            <a:r>
              <a:rPr lang="cs-CZ" sz="1600" b="1" dirty="0"/>
              <a:t>S </a:t>
            </a:r>
            <a:r>
              <a:rPr lang="cs-CZ" sz="1600" b="1" dirty="0">
                <a:sym typeface="Wingdings" panose="05000000000000000000" pitchFamily="2" charset="2"/>
              </a:rPr>
              <a:t></a:t>
            </a:r>
            <a:endParaRPr lang="es-MX" sz="16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BCD6485E-93AE-476F-B20D-ADABFE58F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>
              <a:buClr>
                <a:srgbClr val="00B1B6"/>
              </a:buClr>
            </a:pPr>
            <a:endParaRPr lang="cs-CZ" sz="1200" dirty="0">
              <a:solidFill>
                <a:prstClr val="white"/>
              </a:solidFill>
            </a:endParaRPr>
          </a:p>
          <a:p>
            <a:pPr lvl="0">
              <a:buClr>
                <a:srgbClr val="00B1B6"/>
              </a:buClr>
            </a:pPr>
            <a:r>
              <a:rPr lang="en-US" sz="1200" dirty="0">
                <a:solidFill>
                  <a:prstClr val="white"/>
                </a:solidFill>
              </a:rPr>
              <a:t>ERIKA </a:t>
            </a:r>
            <a:r>
              <a:rPr lang="cs-CZ" sz="1200" dirty="0">
                <a:solidFill>
                  <a:prstClr val="white"/>
                </a:solidFill>
              </a:rPr>
              <a:t>BRTKOVÁ</a:t>
            </a:r>
            <a:endParaRPr lang="en-US" sz="1200" dirty="0">
              <a:solidFill>
                <a:prstClr val="white"/>
              </a:solidFill>
            </a:endParaRPr>
          </a:p>
          <a:p>
            <a:pPr lvl="0">
              <a:buClr>
                <a:srgbClr val="00B1B6"/>
              </a:buClr>
            </a:pPr>
            <a:r>
              <a:rPr lang="en-US" sz="1200" b="0" i="1" dirty="0">
                <a:solidFill>
                  <a:prstClr val="white"/>
                </a:solidFill>
              </a:rPr>
              <a:t>Business Community Manager</a:t>
            </a:r>
            <a:endParaRPr lang="cs-CZ" sz="1200" b="0" i="1" dirty="0">
              <a:solidFill>
                <a:prstClr val="white"/>
              </a:solidFill>
            </a:endParaRPr>
          </a:p>
          <a:p>
            <a:pPr lvl="0">
              <a:buClr>
                <a:srgbClr val="00B1B6"/>
              </a:buClr>
            </a:pPr>
            <a:r>
              <a:rPr lang="en-US" sz="1200" b="0" u="sng" dirty="0">
                <a:solidFill>
                  <a:prstClr val="white"/>
                </a:solidFill>
              </a:rPr>
              <a:t>kladna@s-ic.cz</a:t>
            </a:r>
            <a:endParaRPr lang="en-US" sz="1200" b="0" dirty="0">
              <a:solidFill>
                <a:prstClr val="white"/>
              </a:solidFill>
            </a:endParaRPr>
          </a:p>
          <a:p>
            <a:pPr lvl="0">
              <a:buClr>
                <a:srgbClr val="00B1B6"/>
              </a:buClr>
            </a:pPr>
            <a:r>
              <a:rPr lang="en-US" sz="1200" b="0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+420 771 219 220</a:t>
            </a:r>
            <a:endParaRPr lang="en-US" sz="12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MX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CEB51986-7919-40B3-8381-AC6FB8461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3594710"/>
            <a:ext cx="2698376" cy="2340000"/>
          </a:xfrm>
        </p:spPr>
        <p:txBody>
          <a:bodyPr/>
          <a:lstStyle/>
          <a:p>
            <a:pPr algn="l"/>
            <a:r>
              <a:rPr lang="cs-CZ" sz="1400" dirty="0">
                <a:solidFill>
                  <a:srgbClr val="002060"/>
                </a:solidFill>
              </a:rPr>
              <a:t>Středočeské inovační centrum, spolek</a:t>
            </a:r>
            <a:br>
              <a:rPr lang="cs-CZ" sz="1400" dirty="0"/>
            </a:br>
            <a:r>
              <a:rPr lang="cs-CZ" sz="1400" b="0" dirty="0"/>
              <a:t>Strakonická 3367, 150 00 Praha 5 – Smíchov</a:t>
            </a:r>
            <a:br>
              <a:rPr lang="cs-CZ" sz="1400" dirty="0"/>
            </a:br>
            <a:r>
              <a:rPr lang="cs-CZ" sz="1400" b="0" dirty="0"/>
              <a:t>IČO: 04228235</a:t>
            </a:r>
            <a:br>
              <a:rPr lang="cs-CZ" sz="1400" dirty="0"/>
            </a:br>
            <a:r>
              <a:rPr lang="cs-CZ" sz="1400" b="0" dirty="0"/>
              <a:t>Pro hlavní činnost nejsme plátci DPH.</a:t>
            </a:r>
            <a:br>
              <a:rPr lang="cs-CZ" sz="1400" dirty="0"/>
            </a:br>
            <a:r>
              <a:rPr lang="cs-CZ" sz="1400" b="0" dirty="0"/>
              <a:t>Identifikátor datové schránky: </a:t>
            </a:r>
            <a:r>
              <a:rPr lang="cs-CZ" sz="1400" b="0" dirty="0" err="1">
                <a:solidFill>
                  <a:srgbClr val="002060"/>
                </a:solidFill>
              </a:rPr>
              <a:t>ucdungk</a:t>
            </a:r>
            <a:endParaRPr lang="es-MX" sz="1400" dirty="0">
              <a:solidFill>
                <a:srgbClr val="002060"/>
              </a:solidFill>
            </a:endParaRPr>
          </a:p>
        </p:txBody>
      </p:sp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B24C2AE5-AAF7-4A01-8025-2CDF48D69D7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0000" b="10000"/>
          <a:stretch>
            <a:fillRect/>
          </a:stretch>
        </p:blipFill>
        <p:spPr>
          <a:xfrm>
            <a:off x="9210463" y="3594710"/>
            <a:ext cx="234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5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D888E-1D8C-48E0-8342-F348869B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2331422"/>
          </a:xfrm>
        </p:spPr>
        <p:txBody>
          <a:bodyPr/>
          <a:lstStyle/>
          <a:p>
            <a:pPr algn="ctr"/>
            <a:r>
              <a:rPr lang="cs-CZ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DALŠÍ SIC PROGRAMY </a:t>
            </a:r>
            <a:r>
              <a:rPr lang="cs-CZ" sz="3200" dirty="0"/>
              <a:t>– pro MSP ze SČK</a:t>
            </a:r>
            <a:br>
              <a:rPr lang="cs-CZ" sz="3200" dirty="0"/>
            </a:br>
            <a:endParaRPr lang="cs-CZ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644D029-E23E-41B9-A955-8975FE056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640535"/>
          </a:xfrm>
        </p:spPr>
        <p:txBody>
          <a:bodyPr/>
          <a:lstStyle/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FINANČNÍ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8D866DC-D258-465F-A732-37D834F16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760662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INO:EX  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PLATINN 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DIGITALIZACE 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CIRKULÁRKA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SUPA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03DFAC5-6FA7-4FD3-8DA0-309208704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1565890"/>
          </a:xfrm>
        </p:spPr>
        <p:txBody>
          <a:bodyPr/>
          <a:lstStyle/>
          <a:p>
            <a:r>
              <a:rPr lang="cs-C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NEFINANČNÍ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91DA254-A86B-44F4-8BF3-D9901BE96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21697"/>
            <a:ext cx="5183188" cy="2867966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 CONNECT 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 BUSINESS KOMUNITA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DOTAČNÍ PORADENSTVÍ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SCIENCE4BUSINESS</a:t>
            </a:r>
            <a:endParaRPr lang="cs-CZ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65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FDC65-DCE5-47DF-89CA-AADA8089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CAE95B-A087-4236-8718-EBE521C91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20"/>
            <a:ext cx="12186491" cy="51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4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AEA0E-81DD-4DF7-9506-EF157B4E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PODPOŘENÉ PROJEKTY Z MINULÉ VÝZVY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6C3BCDF-B4CF-455A-B635-458D52E3D4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/>
              <a:t>INO:EX 24 - II</a:t>
            </a:r>
          </a:p>
          <a:p>
            <a:pPr marL="0" indent="0">
              <a:buNone/>
            </a:pPr>
            <a:r>
              <a:rPr lang="cs-CZ" dirty="0"/>
              <a:t>44 přihlášek</a:t>
            </a:r>
          </a:p>
          <a:p>
            <a:pPr marL="0" indent="0">
              <a:buNone/>
            </a:pPr>
            <a:r>
              <a:rPr lang="cs-CZ" dirty="0"/>
              <a:t>K podpoře schváleno </a:t>
            </a:r>
          </a:p>
          <a:p>
            <a:pPr marL="0" indent="0">
              <a:buNone/>
            </a:pPr>
            <a:r>
              <a:rPr lang="cs-CZ" dirty="0"/>
              <a:t>11 projektů </a:t>
            </a:r>
          </a:p>
          <a:p>
            <a:pPr marL="0" indent="0">
              <a:buNone/>
            </a:pPr>
            <a:r>
              <a:rPr lang="cs-CZ" dirty="0"/>
              <a:t>INO 7</a:t>
            </a:r>
          </a:p>
          <a:p>
            <a:pPr marL="0" indent="0">
              <a:buNone/>
            </a:pPr>
            <a:r>
              <a:rPr lang="cs-CZ" dirty="0"/>
              <a:t>EX 4</a:t>
            </a:r>
          </a:p>
          <a:p>
            <a:pPr marL="0" indent="0" algn="ctr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7054DB8-B08D-4CA2-A346-EE0144FE0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/>
              <a:t>INO:EX 24 - I</a:t>
            </a:r>
          </a:p>
          <a:p>
            <a:pPr marL="0" indent="0">
              <a:buNone/>
            </a:pPr>
            <a:r>
              <a:rPr lang="cs-CZ" dirty="0"/>
              <a:t>50 přihlášek</a:t>
            </a:r>
          </a:p>
          <a:p>
            <a:pPr marL="0" indent="0">
              <a:buNone/>
            </a:pPr>
            <a:r>
              <a:rPr lang="cs-CZ" dirty="0"/>
              <a:t>K podpoře schváleno </a:t>
            </a:r>
          </a:p>
          <a:p>
            <a:pPr marL="0" indent="0">
              <a:buNone/>
            </a:pPr>
            <a:r>
              <a:rPr lang="cs-CZ" dirty="0"/>
              <a:t>15 projektů </a:t>
            </a:r>
          </a:p>
          <a:p>
            <a:pPr marL="0" indent="0">
              <a:buNone/>
            </a:pPr>
            <a:r>
              <a:rPr lang="cs-CZ" dirty="0"/>
              <a:t>INO 9</a:t>
            </a:r>
          </a:p>
          <a:p>
            <a:pPr marL="0" indent="0">
              <a:buNone/>
            </a:pPr>
            <a:r>
              <a:rPr lang="cs-CZ" dirty="0"/>
              <a:t>EX 6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3296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0B12D-75FC-4E04-AFDF-7C0E0A48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728790B-47EE-44E0-A288-201C168B282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1403" y="397678"/>
            <a:ext cx="11399221" cy="54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14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C0B3D2A8-C0DF-455D-AAC8-225D16930BD5}"/>
              </a:ext>
            </a:extLst>
          </p:cNvPr>
          <p:cNvSpPr txBox="1"/>
          <p:nvPr/>
        </p:nvSpPr>
        <p:spPr>
          <a:xfrm>
            <a:off x="4554070" y="4312024"/>
            <a:ext cx="61497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Děkujeme za Vaši pozornost! </a:t>
            </a:r>
            <a:r>
              <a:rPr lang="cs-CZ" sz="1400" b="1" dirty="0">
                <a:solidFill>
                  <a:schemeClr val="bg1"/>
                </a:solidFill>
              </a:rPr>
              <a:t>A pokud bude mít jakékoliv dotazy, neváhejte nás kontaktovat, rádi vše zodpovíme. </a:t>
            </a:r>
            <a:endParaRPr lang="cs-CZ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27891-C976-455C-A8BB-C0B673E4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cap="all" dirty="0"/>
              <a:t>PROGRAM INO:EX SE STAL NÁRODNÍM VÍTĚZEM </a:t>
            </a:r>
            <a:br>
              <a:rPr lang="cs-CZ" sz="2800" cap="all" dirty="0"/>
            </a:br>
            <a:r>
              <a:rPr lang="cs-CZ" sz="2800" cap="all" dirty="0"/>
              <a:t>EVROPSKÉ CENY ZA PODPORU PODNIKÁNÍ 2023</a:t>
            </a:r>
            <a:br>
              <a:rPr lang="cs-CZ" b="0" cap="all" dirty="0"/>
            </a:br>
            <a:endParaRPr lang="es-MX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3DA33C-58A6-4474-A409-344292CDB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2" y="1247776"/>
            <a:ext cx="3817912" cy="53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5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61F60-D7AB-4668-9BBE-55895E02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59633"/>
            <a:ext cx="10801350" cy="1380930"/>
          </a:xfrm>
        </p:spPr>
        <p:txBody>
          <a:bodyPr/>
          <a:lstStyle/>
          <a:p>
            <a:r>
              <a:rPr lang="cs-CZ" dirty="0"/>
              <a:t>CO JE INO:EX?</a:t>
            </a:r>
            <a:endParaRPr lang="es-MX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FE829D-B586-48FC-97FE-F36D6EE18E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PROGRAM, KTERÝ POSKYTUJE </a:t>
            </a:r>
            <a:r>
              <a:rPr lang="cs-CZ" b="1" dirty="0"/>
              <a:t>NEINVESTIČNÍ</a:t>
            </a:r>
            <a:r>
              <a:rPr lang="cs-CZ" dirty="0"/>
              <a:t> FINANČNÍ PODPORU NA POSÍLENÍ INOVAČNÍHO A EKONOMICKÉHO EKOSYSTÉM STŘEDOČESKÉHO KRAJE</a:t>
            </a:r>
          </a:p>
          <a:p>
            <a:r>
              <a:rPr lang="cs-CZ" dirty="0"/>
              <a:t>FINANČNÍ PROSTŘEDKY POSKYTUJE STŘEDOČESKÝ KRAJ </a:t>
            </a:r>
          </a:p>
          <a:p>
            <a:r>
              <a:rPr lang="cs-CZ" dirty="0"/>
              <a:t>V REŽIMU </a:t>
            </a:r>
            <a:r>
              <a:rPr lang="cs-CZ" dirty="0">
                <a:hlinkClick r:id="rId2"/>
              </a:rPr>
              <a:t>DE MINIMIS</a:t>
            </a:r>
            <a:endParaRPr lang="cs-CZ" dirty="0"/>
          </a:p>
          <a:p>
            <a:r>
              <a:rPr lang="cs-CZ" dirty="0"/>
              <a:t>ALOKACE PRO AKTUÁLNÍ  VÝZVU – </a:t>
            </a:r>
            <a:r>
              <a:rPr lang="cs-CZ" b="1" dirty="0"/>
              <a:t>4 000 000 KČ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61370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DA2D8-9528-43DA-984B-5511E369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KOHO JE PODPORA URČENA</a:t>
            </a:r>
            <a:endParaRPr lang="es-MX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F860CE-4109-4293-B183-FEAACF738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/>
              <a:t>1.</a:t>
            </a:r>
            <a:endParaRPr lang="es-MX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0E884E1-AE29-4FCF-81EE-687F5B9F29B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cs-CZ" dirty="0"/>
              <a:t>MALÝ A STŘEDNÍ PODNIK </a:t>
            </a:r>
            <a:r>
              <a:rPr lang="cs-CZ" sz="1200" dirty="0"/>
              <a:t>(MSP = pod 250 zaměstnanců) </a:t>
            </a:r>
            <a:r>
              <a:rPr lang="cs-CZ" dirty="0"/>
              <a:t>se </a:t>
            </a:r>
            <a:r>
              <a:rPr lang="cs-CZ" b="1" dirty="0"/>
              <a:t>sídlem</a:t>
            </a:r>
            <a:r>
              <a:rPr lang="cs-CZ" dirty="0"/>
              <a:t> nebo funkční a zaregistrovanou </a:t>
            </a:r>
            <a:r>
              <a:rPr lang="cs-CZ" b="1" dirty="0"/>
              <a:t>provozovnou</a:t>
            </a:r>
            <a:r>
              <a:rPr lang="cs-CZ" dirty="0"/>
              <a:t> v SČK, který splňuje zákonnou povinnost uveřejňovat výsledky hospodaření ve </a:t>
            </a:r>
            <a:r>
              <a:rPr lang="cs-CZ" b="1" dirty="0"/>
              <a:t>Sbírce listin</a:t>
            </a:r>
            <a:endParaRPr lang="es-MX" b="1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2CE781D-A6E0-4F69-8CEC-297FB6197E1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595439" y="3118197"/>
            <a:ext cx="9901235" cy="719932"/>
          </a:xfrm>
        </p:spPr>
        <p:txBody>
          <a:bodyPr/>
          <a:lstStyle/>
          <a:p>
            <a:r>
              <a:rPr lang="cs-CZ" dirty="0"/>
              <a:t>MSP S VLASTNÍM PRODUKTEM, který činí min. 10 % z obratu</a:t>
            </a:r>
            <a:endParaRPr lang="es-MX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0C48921C-26B4-4584-B14B-1E734C644ED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cs-CZ" dirty="0"/>
              <a:t>VLASTNÍ PRODUKT MÁ POTENCIÁL ŠKÁLOVATELNOSTI (rozšiřitelnosti)</a:t>
            </a:r>
            <a:endParaRPr lang="es-MX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2085C3E1-51D2-4DEC-876D-3CCF53F622D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MSP S AMBICÍ POSUNOUT SE NA ŘÁDOVĚ VYŠŠÍ TRHY</a:t>
            </a:r>
            <a:endParaRPr lang="es-MX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69318A5-6741-4FAE-834E-AD50A6CBB70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s-CZ" dirty="0"/>
              <a:t>4.</a:t>
            </a:r>
            <a:endParaRPr lang="es-MX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D0AC626-A0C4-465B-975B-C6C10893457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cs-CZ" dirty="0"/>
              <a:t>2.</a:t>
            </a:r>
            <a:endParaRPr lang="es-MX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FF3D3604-F7B7-493E-B3C6-95480B7273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3.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240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0EE1E-6799-4307-B643-6C18E615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47393"/>
            <a:ext cx="10801350" cy="720000"/>
          </a:xfrm>
        </p:spPr>
        <p:txBody>
          <a:bodyPr/>
          <a:lstStyle/>
          <a:p>
            <a:r>
              <a:rPr lang="cs-CZ" dirty="0"/>
              <a:t>CO INO:EX NABÍZÍ</a:t>
            </a:r>
            <a:endParaRPr lang="es-MX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131C72-B3BA-4F57-A8AE-CFDF079F0B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1989138"/>
            <a:ext cx="5040000" cy="396081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b="1" dirty="0">
                <a:solidFill>
                  <a:srgbClr val="FF0000"/>
                </a:solidFill>
              </a:rPr>
              <a:t>INO</a:t>
            </a:r>
            <a:r>
              <a:rPr lang="cs-CZ" sz="3200" b="1" dirty="0">
                <a:solidFill>
                  <a:srgbClr val="FF0000"/>
                </a:solidFill>
              </a:rPr>
              <a:t> - </a:t>
            </a:r>
            <a:r>
              <a:rPr lang="cs-CZ" sz="1400" b="1" dirty="0">
                <a:solidFill>
                  <a:srgbClr val="FF0000"/>
                </a:solidFill>
              </a:rPr>
              <a:t>pro podporu inovací: </a:t>
            </a:r>
            <a:r>
              <a:rPr lang="cs-CZ" sz="1400" i="1" dirty="0">
                <a:solidFill>
                  <a:srgbClr val="FF0000"/>
                </a:solidFill>
              </a:rPr>
              <a:t>návrh nového produktu, jeho </a:t>
            </a:r>
            <a:r>
              <a:rPr lang="cs-CZ" sz="1400" i="1" dirty="0" err="1">
                <a:solidFill>
                  <a:srgbClr val="FF0000"/>
                </a:solidFill>
              </a:rPr>
              <a:t>prototypování</a:t>
            </a:r>
            <a:r>
              <a:rPr lang="cs-CZ" sz="1400" i="1" dirty="0">
                <a:solidFill>
                  <a:srgbClr val="FF0000"/>
                </a:solidFill>
              </a:rPr>
              <a:t>, návrh produktového designu, vývoj nové receptury, materiálu, nové technologie, aplikace…</a:t>
            </a:r>
            <a:endParaRPr lang="cs-CZ" sz="1400" b="1" i="1" dirty="0">
              <a:solidFill>
                <a:srgbClr val="FF0000"/>
              </a:solidFill>
            </a:endParaRPr>
          </a:p>
          <a:p>
            <a:r>
              <a:rPr lang="cs-CZ" dirty="0"/>
              <a:t>AŽ </a:t>
            </a:r>
            <a:r>
              <a:rPr lang="cs-CZ" b="1" dirty="0"/>
              <a:t>650 000 </a:t>
            </a:r>
            <a:r>
              <a:rPr lang="cs-CZ" dirty="0"/>
              <a:t>Kč </a:t>
            </a:r>
            <a:r>
              <a:rPr lang="cs-CZ" sz="1400" i="1" dirty="0"/>
              <a:t>(min. částka je 50 000 Kč)</a:t>
            </a:r>
            <a:endParaRPr lang="cs-CZ" i="1" dirty="0"/>
          </a:p>
          <a:p>
            <a:r>
              <a:rPr lang="cs-CZ" dirty="0"/>
              <a:t>65 % z celkových uznatelných nákladů</a:t>
            </a:r>
          </a:p>
          <a:p>
            <a:r>
              <a:rPr lang="cs-CZ" dirty="0"/>
              <a:t>50 % EX ANTE při podpisu smlouvy</a:t>
            </a:r>
          </a:p>
          <a:p>
            <a:r>
              <a:rPr lang="cs-CZ" dirty="0"/>
              <a:t>50 % EX POST po dokončení projektu</a:t>
            </a:r>
          </a:p>
          <a:p>
            <a:r>
              <a:rPr lang="cs-CZ" dirty="0"/>
              <a:t>9 měsíců na realizaci </a:t>
            </a:r>
            <a:r>
              <a:rPr lang="cs-CZ" sz="1400" i="1" dirty="0"/>
              <a:t>(počítá se od data podpisu smlouvy)</a:t>
            </a:r>
          </a:p>
          <a:p>
            <a:r>
              <a:rPr lang="cs-CZ" dirty="0"/>
              <a:t>Uplatňování uznatelných nákladů od data podání přihlášky </a:t>
            </a:r>
          </a:p>
          <a:p>
            <a:endParaRPr lang="cs-CZ" sz="1400" dirty="0"/>
          </a:p>
          <a:p>
            <a:endParaRPr lang="es-MX" dirty="0"/>
          </a:p>
        </p:txBody>
      </p:sp>
      <p:sp>
        <p:nvSpPr>
          <p:cNvPr id="6" name="Zástupný symbol obrázku 3">
            <a:extLst>
              <a:ext uri="{FF2B5EF4-FFF2-40B4-BE49-F238E27FC236}">
                <a16:creationId xmlns:a16="http://schemas.microsoft.com/office/drawing/2014/main" id="{7C761069-9FF8-4FDE-A6CF-4DCD699CCCB3}"/>
              </a:ext>
            </a:extLst>
          </p:cNvPr>
          <p:cNvSpPr txBox="1">
            <a:spLocks/>
          </p:cNvSpPr>
          <p:nvPr/>
        </p:nvSpPr>
        <p:spPr>
          <a:xfrm>
            <a:off x="6248400" y="2141538"/>
            <a:ext cx="5400675" cy="3960812"/>
          </a:xfrm>
          <a:custGeom>
            <a:avLst/>
            <a:gdLst>
              <a:gd name="connsiteX0" fmla="*/ 468313 w 5400675"/>
              <a:gd name="connsiteY0" fmla="*/ 0 h 3960812"/>
              <a:gd name="connsiteX1" fmla="*/ 5400675 w 5400675"/>
              <a:gd name="connsiteY1" fmla="*/ 0 h 3960812"/>
              <a:gd name="connsiteX2" fmla="*/ 5400675 w 5400675"/>
              <a:gd name="connsiteY2" fmla="*/ 3960812 h 3960812"/>
              <a:gd name="connsiteX3" fmla="*/ 468313 w 5400675"/>
              <a:gd name="connsiteY3" fmla="*/ 3960812 h 3960812"/>
              <a:gd name="connsiteX4" fmla="*/ 468313 w 5400675"/>
              <a:gd name="connsiteY4" fmla="*/ 3374390 h 3960812"/>
              <a:gd name="connsiteX5" fmla="*/ 0 w 5400675"/>
              <a:gd name="connsiteY5" fmla="*/ 3374390 h 3960812"/>
              <a:gd name="connsiteX6" fmla="*/ 0 w 5400675"/>
              <a:gd name="connsiteY6" fmla="*/ 586422 h 3960812"/>
              <a:gd name="connsiteX7" fmla="*/ 468313 w 5400675"/>
              <a:gd name="connsiteY7" fmla="*/ 58642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675" h="3960812">
                <a:moveTo>
                  <a:pt x="468313" y="0"/>
                </a:moveTo>
                <a:lnTo>
                  <a:pt x="5400675" y="0"/>
                </a:lnTo>
                <a:lnTo>
                  <a:pt x="5400675" y="3960812"/>
                </a:lnTo>
                <a:lnTo>
                  <a:pt x="468313" y="3960812"/>
                </a:lnTo>
                <a:lnTo>
                  <a:pt x="468313" y="3374390"/>
                </a:lnTo>
                <a:lnTo>
                  <a:pt x="0" y="3374390"/>
                </a:lnTo>
                <a:lnTo>
                  <a:pt x="0" y="586422"/>
                </a:lnTo>
                <a:lnTo>
                  <a:pt x="468313" y="586422"/>
                </a:lnTo>
                <a:close/>
              </a:path>
            </a:pathLst>
          </a:custGeom>
        </p:spPr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3733D8-BC75-4BF3-82A4-D68EC3EDF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782" y="205818"/>
            <a:ext cx="4699218" cy="276813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E39ABEA-8026-41D0-9AE4-DA84DB513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424" y="2333165"/>
            <a:ext cx="4014380" cy="236472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C12C663-0B20-44A7-9455-FA5137AA4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942" y="4520510"/>
            <a:ext cx="3469340" cy="2043658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B7326EEE-1B51-4805-BA1B-F3254DC10D81}"/>
              </a:ext>
            </a:extLst>
          </p:cNvPr>
          <p:cNvSpPr/>
          <p:nvPr/>
        </p:nvSpPr>
        <p:spPr>
          <a:xfrm>
            <a:off x="10668000" y="225647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VETOFLEX</a:t>
            </a:r>
            <a:r>
              <a:rPr lang="cs-CZ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®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156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2368030-E10D-4338-90BF-3796356E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INO:EX NABÍZÍ</a:t>
            </a:r>
            <a:endParaRPr lang="es-MX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6EC06A9-B160-41C3-8DC0-A536898E40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680" y="1467393"/>
            <a:ext cx="5040000" cy="4482557"/>
          </a:xfrm>
        </p:spPr>
        <p:txBody>
          <a:bodyPr/>
          <a:lstStyle/>
          <a:p>
            <a:endParaRPr lang="cs-CZ" sz="2800" b="1" dirty="0">
              <a:solidFill>
                <a:srgbClr val="FF0000"/>
              </a:solidFill>
            </a:endParaRPr>
          </a:p>
          <a:p>
            <a:endParaRPr lang="cs-CZ" sz="2800" b="1" dirty="0">
              <a:solidFill>
                <a:srgbClr val="FF0000"/>
              </a:solidFill>
            </a:endParaRPr>
          </a:p>
          <a:p>
            <a:endParaRPr lang="cs-CZ" sz="2800" b="1" dirty="0">
              <a:solidFill>
                <a:srgbClr val="FF0000"/>
              </a:solidFill>
            </a:endParaRPr>
          </a:p>
          <a:p>
            <a:endParaRPr lang="cs-CZ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EX – </a:t>
            </a:r>
            <a:r>
              <a:rPr lang="cs-CZ" sz="1400" b="1" dirty="0">
                <a:solidFill>
                  <a:srgbClr val="FF0000"/>
                </a:solidFill>
              </a:rPr>
              <a:t>pro podporu expanze produktu nebo firmy na trh: </a:t>
            </a:r>
            <a:r>
              <a:rPr lang="cs-CZ" sz="1400" i="1" dirty="0">
                <a:solidFill>
                  <a:srgbClr val="FF0000"/>
                </a:solidFill>
              </a:rPr>
              <a:t>návrh marketingové strategie, vizuální identity, pořízení produktové fotografie / videa, certifikace potřebné ke vstupu na trh, překlady, návrh prezentace na veletrzích… </a:t>
            </a:r>
          </a:p>
          <a:p>
            <a:r>
              <a:rPr lang="cs-CZ" dirty="0"/>
              <a:t>AŽ </a:t>
            </a:r>
            <a:r>
              <a:rPr lang="cs-CZ" b="1" dirty="0"/>
              <a:t>300 000</a:t>
            </a:r>
            <a:r>
              <a:rPr lang="cs-CZ" dirty="0"/>
              <a:t> Kč </a:t>
            </a:r>
            <a:r>
              <a:rPr lang="cs-CZ" sz="1400" i="1" dirty="0"/>
              <a:t>(min. částka je 50 000 Kč)</a:t>
            </a:r>
          </a:p>
          <a:p>
            <a:r>
              <a:rPr lang="cs-CZ" dirty="0"/>
              <a:t>65 % z celkových uznatelných nákladů</a:t>
            </a:r>
          </a:p>
          <a:p>
            <a:r>
              <a:rPr lang="cs-CZ" dirty="0"/>
              <a:t>100 % EX POST po dokončení projektu</a:t>
            </a:r>
          </a:p>
          <a:p>
            <a:r>
              <a:rPr lang="cs-CZ" dirty="0"/>
              <a:t>6 měsíců na realizaci </a:t>
            </a:r>
            <a:r>
              <a:rPr lang="cs-CZ" sz="1400" i="1" dirty="0"/>
              <a:t>(počítá se od data podpisu smlouvy)</a:t>
            </a:r>
          </a:p>
          <a:p>
            <a:r>
              <a:rPr lang="cs-CZ" dirty="0"/>
              <a:t>Uplatňování uznatelných nákladů od data podání přihlášky</a:t>
            </a:r>
          </a:p>
          <a:p>
            <a:endParaRPr lang="cs-CZ" dirty="0"/>
          </a:p>
          <a:p>
            <a:endParaRPr lang="cs-CZ" dirty="0"/>
          </a:p>
          <a:p>
            <a:endParaRPr lang="cs-CZ" sz="1400" dirty="0"/>
          </a:p>
          <a:p>
            <a:endParaRPr lang="cs-CZ" sz="1400" dirty="0"/>
          </a:p>
          <a:p>
            <a:endParaRPr lang="cs-CZ" dirty="0"/>
          </a:p>
          <a:p>
            <a:endParaRPr lang="es-MX" sz="2800" b="1" dirty="0">
              <a:solidFill>
                <a:srgbClr val="FF0000"/>
              </a:solidFill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BE56E3F-FA9B-4790-8BCD-27B2A85A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1" y="1347256"/>
            <a:ext cx="4253205" cy="2361415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FDC420B-4B47-409A-89CD-20FD2D134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97" y="3614860"/>
            <a:ext cx="4436883" cy="24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78342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">
  <a:themeElements>
    <a:clrScheme name="SIC2020">
      <a:dk1>
        <a:srgbClr val="153272"/>
      </a:dk1>
      <a:lt1>
        <a:sysClr val="window" lastClr="FFFFFF"/>
      </a:lt1>
      <a:dk2>
        <a:srgbClr val="22AFB4"/>
      </a:dk2>
      <a:lt2>
        <a:srgbClr val="FFFFFF"/>
      </a:lt2>
      <a:accent1>
        <a:srgbClr val="153272"/>
      </a:accent1>
      <a:accent2>
        <a:srgbClr val="00B1B6"/>
      </a:accent2>
      <a:accent3>
        <a:srgbClr val="E26A56"/>
      </a:accent3>
      <a:accent4>
        <a:srgbClr val="A9CD4D"/>
      </a:accent4>
      <a:accent5>
        <a:srgbClr val="CB4289"/>
      </a:accent5>
      <a:accent6>
        <a:srgbClr val="E4E3E3"/>
      </a:accent6>
      <a:hlink>
        <a:srgbClr val="153272"/>
      </a:hlink>
      <a:folHlink>
        <a:srgbClr val="153272"/>
      </a:folHlink>
    </a:clrScheme>
    <a:fontScheme name="SIC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bsahové">
  <a:themeElements>
    <a:clrScheme name="SIC2020">
      <a:dk1>
        <a:srgbClr val="153272"/>
      </a:dk1>
      <a:lt1>
        <a:sysClr val="window" lastClr="FFFFFF"/>
      </a:lt1>
      <a:dk2>
        <a:srgbClr val="00B1B6"/>
      </a:dk2>
      <a:lt2>
        <a:srgbClr val="FFFFFF"/>
      </a:lt2>
      <a:accent1>
        <a:srgbClr val="153272"/>
      </a:accent1>
      <a:accent2>
        <a:srgbClr val="00B1B6"/>
      </a:accent2>
      <a:accent3>
        <a:srgbClr val="E26A56"/>
      </a:accent3>
      <a:accent4>
        <a:srgbClr val="A9CD4E"/>
      </a:accent4>
      <a:accent5>
        <a:srgbClr val="CA4289"/>
      </a:accent5>
      <a:accent6>
        <a:srgbClr val="E6E6F3"/>
      </a:accent6>
      <a:hlink>
        <a:srgbClr val="153272"/>
      </a:hlink>
      <a:folHlink>
        <a:srgbClr val="153272"/>
      </a:folHlink>
    </a:clrScheme>
    <a:fontScheme name="SIC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Závěrečné">
  <a:themeElements>
    <a:clrScheme name="SIC2020">
      <a:dk1>
        <a:srgbClr val="153272"/>
      </a:dk1>
      <a:lt1>
        <a:sysClr val="window" lastClr="FFFFFF"/>
      </a:lt1>
      <a:dk2>
        <a:srgbClr val="00B1B6"/>
      </a:dk2>
      <a:lt2>
        <a:srgbClr val="FFFFFF"/>
      </a:lt2>
      <a:accent1>
        <a:srgbClr val="153272"/>
      </a:accent1>
      <a:accent2>
        <a:srgbClr val="00B1B6"/>
      </a:accent2>
      <a:accent3>
        <a:srgbClr val="E26A56"/>
      </a:accent3>
      <a:accent4>
        <a:srgbClr val="A9CD4E"/>
      </a:accent4>
      <a:accent5>
        <a:srgbClr val="CA4289"/>
      </a:accent5>
      <a:accent6>
        <a:srgbClr val="E6E6F3"/>
      </a:accent6>
      <a:hlink>
        <a:srgbClr val="153272"/>
      </a:hlink>
      <a:folHlink>
        <a:srgbClr val="153272"/>
      </a:folHlink>
    </a:clrScheme>
    <a:fontScheme name="SIC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nuálový">
  <a:themeElements>
    <a:clrScheme name="SIC2020">
      <a:dk1>
        <a:srgbClr val="153272"/>
      </a:dk1>
      <a:lt1>
        <a:sysClr val="window" lastClr="FFFFFF"/>
      </a:lt1>
      <a:dk2>
        <a:srgbClr val="00B1B6"/>
      </a:dk2>
      <a:lt2>
        <a:srgbClr val="FFFFFF"/>
      </a:lt2>
      <a:accent1>
        <a:srgbClr val="153272"/>
      </a:accent1>
      <a:accent2>
        <a:srgbClr val="00B1B6"/>
      </a:accent2>
      <a:accent3>
        <a:srgbClr val="E26A56"/>
      </a:accent3>
      <a:accent4>
        <a:srgbClr val="A9CD4E"/>
      </a:accent4>
      <a:accent5>
        <a:srgbClr val="CA4289"/>
      </a:accent5>
      <a:accent6>
        <a:srgbClr val="E4E3E3"/>
      </a:accent6>
      <a:hlink>
        <a:srgbClr val="153272"/>
      </a:hlink>
      <a:folHlink>
        <a:srgbClr val="153272"/>
      </a:folHlink>
    </a:clrScheme>
    <a:fontScheme name="SIC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2CADD169BDE84DAC9A654FF2AB6425" ma:contentTypeVersion="16" ma:contentTypeDescription="Vytvoří nový dokument" ma:contentTypeScope="" ma:versionID="4e7a4acc92b8006e256733f1312b73e3">
  <xsd:schema xmlns:xsd="http://www.w3.org/2001/XMLSchema" xmlns:xs="http://www.w3.org/2001/XMLSchema" xmlns:p="http://schemas.microsoft.com/office/2006/metadata/properties" xmlns:ns3="47ca3761-165e-47c0-a432-7b5de265426f" xmlns:ns4="90ccff3e-1128-4e63-bee6-9e8b8ec2f7cf" targetNamespace="http://schemas.microsoft.com/office/2006/metadata/properties" ma:root="true" ma:fieldsID="5ed5938fedcddf2a4ec491372071156e" ns3:_="" ns4:_="">
    <xsd:import namespace="47ca3761-165e-47c0-a432-7b5de265426f"/>
    <xsd:import namespace="90ccff3e-1128-4e63-bee6-9e8b8ec2f7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a3761-165e-47c0-a432-7b5de26542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cff3e-1128-4e63-bee6-9e8b8ec2f7c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ca3761-165e-47c0-a432-7b5de265426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B27A11-8A29-43CE-B38B-0C9FF5F6D9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a3761-165e-47c0-a432-7b5de265426f"/>
    <ds:schemaRef ds:uri="90ccff3e-1128-4e63-bee6-9e8b8ec2f7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79647B-DF66-461B-A7DF-7909E933F043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90ccff3e-1128-4e63-bee6-9e8b8ec2f7cf"/>
    <ds:schemaRef ds:uri="http://schemas.openxmlformats.org/package/2006/metadata/core-properties"/>
    <ds:schemaRef ds:uri="47ca3761-165e-47c0-a432-7b5de265426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D53A48F-60B2-4F54-886F-84D5CC19FB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7338</TotalTime>
  <Words>3130</Words>
  <Application>Microsoft Office PowerPoint</Application>
  <PresentationFormat>Širokoúhlá obrazovka</PresentationFormat>
  <Paragraphs>334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41</vt:i4>
      </vt:variant>
    </vt:vector>
  </HeadingPairs>
  <TitlesOfParts>
    <vt:vector size="49" baseType="lpstr">
      <vt:lpstr>Arial</vt:lpstr>
      <vt:lpstr>Calibri</vt:lpstr>
      <vt:lpstr>Segoe UI</vt:lpstr>
      <vt:lpstr>Wingdings</vt:lpstr>
      <vt:lpstr>Úvodní</vt:lpstr>
      <vt:lpstr>Obsahové</vt:lpstr>
      <vt:lpstr>Závěrečné</vt:lpstr>
      <vt:lpstr>Manuálový</vt:lpstr>
      <vt:lpstr>INO:EX 25 </vt:lpstr>
      <vt:lpstr>WORKSHOP BUDE NAHRÁVÁN ZA ÚČELEM POSKYTNUTÍ INFORMACÍ DALŠÍM ZÁJEMCŮM , PROTO SI PROSÍME VYPNĚTE KAMERU </vt:lpstr>
      <vt:lpstr>      TROCHA HISTORIE  Program INO:EX (2021) je syntézou předchozích zkušeností s programy </vt:lpstr>
      <vt:lpstr>PODPOŘENÉ PROJEKTY Z MINULÉ VÝZVY</vt:lpstr>
      <vt:lpstr>PROGRAM INO:EX SE STAL NÁRODNÍM VÍTĚZEM  EVROPSKÉ CENY ZA PODPORU PODNIKÁNÍ 2023 </vt:lpstr>
      <vt:lpstr>CO JE INO:EX?</vt:lpstr>
      <vt:lpstr>PRO KOHO JE PODPORA URČENA</vt:lpstr>
      <vt:lpstr>CO INO:EX NABÍZÍ</vt:lpstr>
      <vt:lpstr>CO INO:EX NABÍZÍ</vt:lpstr>
      <vt:lpstr>DATUM VYHLÁŠENÍ VÝZVY INO:EX 25 A PŘÍJEM PŘIHLÁŠEK od 21.2. do 14.3.2025  UKONČENÍ PŘÍJMU PŘIHLÁŠEK 14.3.2024 v 24:00 hod.</vt:lpstr>
      <vt:lpstr>PŘIHLÁŠKA  DO PROGRAMU INO:EX 25</vt:lpstr>
      <vt:lpstr>VZOR PŘIHLÁŠKY INO</vt:lpstr>
      <vt:lpstr>VZOR PŘIHLÁŠKY INO</vt:lpstr>
      <vt:lpstr>VZOR PŘIHLÁŠKY INO</vt:lpstr>
      <vt:lpstr>VZOR PŘIHLÁŠKY INO</vt:lpstr>
      <vt:lpstr>VZOR PŘIHLÁŠKY INO+EX novinka- video</vt:lpstr>
      <vt:lpstr>VZOR PŘIHLÁŠKY INO</vt:lpstr>
      <vt:lpstr>ČESTNÉ PROHLÁŠENÍ + PROHLÁŠENÍ POVINNOSTI ZVŘEJNIT ÚZ (společné pro přihlášku INO i EX; příloha č. 1) více info například zde</vt:lpstr>
      <vt:lpstr>  OBCHODNÍ PLÁN – INO  (příloha č.2)</vt:lpstr>
      <vt:lpstr>VZOR PŘIHLÁŠKY EX</vt:lpstr>
      <vt:lpstr>VZOR PŘIHLÁŠKY EX</vt:lpstr>
      <vt:lpstr>VZOR PŘIHLÁŠKY EX</vt:lpstr>
      <vt:lpstr>VZOR PŘIHLÁŠKY EX</vt:lpstr>
      <vt:lpstr>  OBCHODNÍ PLÁN – EX  (příloha č.2)</vt:lpstr>
      <vt:lpstr>DOKUMENTY  PRO 2.KOLO</vt:lpstr>
      <vt:lpstr>DOKUMENTY PRO 2.KOLO PREZENTACE pro INO i EX stejné  </vt:lpstr>
      <vt:lpstr>DOKUMENTY PRO 2.KOLO PREZENTACE pro INO i EX stejné  </vt:lpstr>
      <vt:lpstr>JAK PROBÍHÁ HONOCENÍ PŘIHLÁŠKY</vt:lpstr>
      <vt:lpstr> REALIZAČNÍ  HARMONOGRAM</vt:lpstr>
      <vt:lpstr>HARMONOGRAM  Poznámka: uvedené termíny, mimo délky  realizace projektu, jsou orientační a  Poskytovatel dotace je může změnit.          </vt:lpstr>
      <vt:lpstr>ČASTO KLADENÉ OTÁZKY</vt:lpstr>
      <vt:lpstr>Prezentace aplikace PowerPoint</vt:lpstr>
      <vt:lpstr>Prezentace aplikace PowerPoint</vt:lpstr>
      <vt:lpstr>NA KOHO SE MŮŽETE OBRÁTIT</vt:lpstr>
      <vt:lpstr>NA KOHO SE MŮŽETE OBRÁTIT</vt:lpstr>
      <vt:lpstr>NA KOHO SE MŮŽETE OBRÁTIT</vt:lpstr>
      <vt:lpstr>   PRO DOTAZY ORGANIZAČNÍHO / OBECNÉCHO CHARAKTERU  </vt:lpstr>
      <vt:lpstr>DALŠÍ SIC PROGRAMY – pro MSP ze SČK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Staněk</dc:creator>
  <cp:lastModifiedBy>Barbara Svojanovská</cp:lastModifiedBy>
  <cp:revision>308</cp:revision>
  <cp:lastPrinted>2025-02-13T09:39:57Z</cp:lastPrinted>
  <dcterms:created xsi:type="dcterms:W3CDTF">2020-11-13T14:40:34Z</dcterms:created>
  <dcterms:modified xsi:type="dcterms:W3CDTF">2025-02-13T14:09:43Z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0x010100122CADD169BDE84DAC9A654FF2AB6425</vt:lpwstr>
  </property>
</Properties>
</file>