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58" r:id="rId6"/>
    <p:sldMasterId id="2147483660" r:id="rId7"/>
  </p:sldMasterIdLst>
  <p:notesMasterIdLst>
    <p:notesMasterId r:id="rId36"/>
  </p:notesMasterIdLst>
  <p:handoutMasterIdLst>
    <p:handoutMasterId r:id="rId37"/>
  </p:handoutMasterIdLst>
  <p:sldIdLst>
    <p:sldId id="293" r:id="rId8"/>
    <p:sldId id="301" r:id="rId9"/>
    <p:sldId id="274" r:id="rId10"/>
    <p:sldId id="332" r:id="rId11"/>
    <p:sldId id="306" r:id="rId12"/>
    <p:sldId id="299" r:id="rId13"/>
    <p:sldId id="307" r:id="rId14"/>
    <p:sldId id="302" r:id="rId15"/>
    <p:sldId id="303" r:id="rId16"/>
    <p:sldId id="308" r:id="rId17"/>
    <p:sldId id="329" r:id="rId18"/>
    <p:sldId id="309" r:id="rId19"/>
    <p:sldId id="325" r:id="rId20"/>
    <p:sldId id="327" r:id="rId21"/>
    <p:sldId id="326" r:id="rId22"/>
    <p:sldId id="328" r:id="rId23"/>
    <p:sldId id="310" r:id="rId24"/>
    <p:sldId id="317" r:id="rId25"/>
    <p:sldId id="334" r:id="rId26"/>
    <p:sldId id="335" r:id="rId27"/>
    <p:sldId id="336" r:id="rId28"/>
    <p:sldId id="323" r:id="rId29"/>
    <p:sldId id="324" r:id="rId30"/>
    <p:sldId id="296" r:id="rId31"/>
    <p:sldId id="316" r:id="rId32"/>
    <p:sldId id="330" r:id="rId33"/>
    <p:sldId id="331" r:id="rId34"/>
    <p:sldId id="286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9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vojanovská" userId="402474cb-6aca-4d19-af85-976fd4a0e6cc" providerId="ADAL" clId="{1FD69562-825A-49D8-8E42-DD87A48454E5}"/>
    <pc:docChg chg="undo custSel addSld delSld modSld sldOrd">
      <pc:chgData name="Barbara Svojanovská" userId="402474cb-6aca-4d19-af85-976fd4a0e6cc" providerId="ADAL" clId="{1FD69562-825A-49D8-8E42-DD87A48454E5}" dt="2023-09-07T12:06:58.016" v="1302" actId="113"/>
      <pc:docMkLst>
        <pc:docMk/>
      </pc:docMkLst>
      <pc:sldChg chg="modSp">
        <pc:chgData name="Barbara Svojanovská" userId="402474cb-6aca-4d19-af85-976fd4a0e6cc" providerId="ADAL" clId="{1FD69562-825A-49D8-8E42-DD87A48454E5}" dt="2023-09-07T08:07:33.322" v="321" actId="20577"/>
        <pc:sldMkLst>
          <pc:docMk/>
          <pc:sldMk cId="4037165398" sldId="296"/>
        </pc:sldMkLst>
        <pc:spChg chg="mod">
          <ac:chgData name="Barbara Svojanovská" userId="402474cb-6aca-4d19-af85-976fd4a0e6cc" providerId="ADAL" clId="{1FD69562-825A-49D8-8E42-DD87A48454E5}" dt="2023-09-07T08:05:36.889" v="304" actId="20577"/>
          <ac:spMkLst>
            <pc:docMk/>
            <pc:sldMk cId="4037165398" sldId="296"/>
            <ac:spMk id="4" creationId="{E8D866DC-D258-465F-A732-37D834F16002}"/>
          </ac:spMkLst>
        </pc:spChg>
        <pc:spChg chg="mod">
          <ac:chgData name="Barbara Svojanovská" userId="402474cb-6aca-4d19-af85-976fd4a0e6cc" providerId="ADAL" clId="{1FD69562-825A-49D8-8E42-DD87A48454E5}" dt="2023-09-07T08:07:33.322" v="321" actId="20577"/>
          <ac:spMkLst>
            <pc:docMk/>
            <pc:sldMk cId="4037165398" sldId="296"/>
            <ac:spMk id="6" creationId="{091DA254-A86B-44F4-8BF3-D9901BE96050}"/>
          </ac:spMkLst>
        </pc:spChg>
      </pc:sldChg>
      <pc:sldChg chg="ord">
        <pc:chgData name="Barbara Svojanovská" userId="402474cb-6aca-4d19-af85-976fd4a0e6cc" providerId="ADAL" clId="{1FD69562-825A-49D8-8E42-DD87A48454E5}" dt="2023-09-07T07:53:22.065" v="254"/>
        <pc:sldMkLst>
          <pc:docMk/>
          <pc:sldMk cId="1402401499" sldId="299"/>
        </pc:sldMkLst>
      </pc:sldChg>
      <pc:sldChg chg="modSp">
        <pc:chgData name="Barbara Svojanovská" userId="402474cb-6aca-4d19-af85-976fd4a0e6cc" providerId="ADAL" clId="{1FD69562-825A-49D8-8E42-DD87A48454E5}" dt="2023-09-07T07:50:58.850" v="250" actId="113"/>
        <pc:sldMkLst>
          <pc:docMk/>
          <pc:sldMk cId="613708559" sldId="306"/>
        </pc:sldMkLst>
        <pc:spChg chg="mod">
          <ac:chgData name="Barbara Svojanovská" userId="402474cb-6aca-4d19-af85-976fd4a0e6cc" providerId="ADAL" clId="{1FD69562-825A-49D8-8E42-DD87A48454E5}" dt="2023-09-07T07:50:58.850" v="250" actId="113"/>
          <ac:spMkLst>
            <pc:docMk/>
            <pc:sldMk cId="613708559" sldId="306"/>
            <ac:spMk id="3" creationId="{01FE829D-B586-48FC-97FE-F36D6EE18EC7}"/>
          </ac:spMkLst>
        </pc:spChg>
      </pc:sldChg>
      <pc:sldChg chg="modSp">
        <pc:chgData name="Barbara Svojanovská" userId="402474cb-6aca-4d19-af85-976fd4a0e6cc" providerId="ADAL" clId="{1FD69562-825A-49D8-8E42-DD87A48454E5}" dt="2023-09-07T07:52:39.827" v="253" actId="20577"/>
        <pc:sldMkLst>
          <pc:docMk/>
          <pc:sldMk cId="4068094834" sldId="307"/>
        </pc:sldMkLst>
        <pc:spChg chg="mod">
          <ac:chgData name="Barbara Svojanovská" userId="402474cb-6aca-4d19-af85-976fd4a0e6cc" providerId="ADAL" clId="{1FD69562-825A-49D8-8E42-DD87A48454E5}" dt="2023-09-07T07:52:39.827" v="253" actId="20577"/>
          <ac:spMkLst>
            <pc:docMk/>
            <pc:sldMk cId="4068094834" sldId="307"/>
            <ac:spMk id="2" creationId="{87D1DDBB-16A9-446B-95DC-71F383DCE88D}"/>
          </ac:spMkLst>
        </pc:spChg>
      </pc:sldChg>
      <pc:sldChg chg="addSp delSp">
        <pc:chgData name="Barbara Svojanovská" userId="402474cb-6aca-4d19-af85-976fd4a0e6cc" providerId="ADAL" clId="{1FD69562-825A-49D8-8E42-DD87A48454E5}" dt="2023-09-07T07:48:04.735" v="153"/>
        <pc:sldMkLst>
          <pc:docMk/>
          <pc:sldMk cId="615371514" sldId="308"/>
        </pc:sldMkLst>
        <pc:picChg chg="add del">
          <ac:chgData name="Barbara Svojanovská" userId="402474cb-6aca-4d19-af85-976fd4a0e6cc" providerId="ADAL" clId="{1FD69562-825A-49D8-8E42-DD87A48454E5}" dt="2023-09-07T07:48:04.735" v="153"/>
          <ac:picMkLst>
            <pc:docMk/>
            <pc:sldMk cId="615371514" sldId="308"/>
            <ac:picMk id="20" creationId="{70D19972-1C0C-4FC5-8B5D-CCAE5CF8FE8C}"/>
          </ac:picMkLst>
        </pc:picChg>
      </pc:sldChg>
      <pc:sldChg chg="modSp">
        <pc:chgData name="Barbara Svojanovská" userId="402474cb-6aca-4d19-af85-976fd4a0e6cc" providerId="ADAL" clId="{1FD69562-825A-49D8-8E42-DD87A48454E5}" dt="2023-09-07T07:55:08.253" v="260" actId="20577"/>
        <pc:sldMkLst>
          <pc:docMk/>
          <pc:sldMk cId="558419826" sldId="310"/>
        </pc:sldMkLst>
        <pc:spChg chg="mod">
          <ac:chgData name="Barbara Svojanovská" userId="402474cb-6aca-4d19-af85-976fd4a0e6cc" providerId="ADAL" clId="{1FD69562-825A-49D8-8E42-DD87A48454E5}" dt="2023-09-07T07:55:08.253" v="260" actId="20577"/>
          <ac:spMkLst>
            <pc:docMk/>
            <pc:sldMk cId="558419826" sldId="310"/>
            <ac:spMk id="7" creationId="{C7E547E6-245B-4635-9B38-6D44F2E1CF38}"/>
          </ac:spMkLst>
        </pc:spChg>
      </pc:sldChg>
      <pc:sldChg chg="ord">
        <pc:chgData name="Barbara Svojanovská" userId="402474cb-6aca-4d19-af85-976fd4a0e6cc" providerId="ADAL" clId="{1FD69562-825A-49D8-8E42-DD87A48454E5}" dt="2023-09-07T07:55:57.264" v="261"/>
        <pc:sldMkLst>
          <pc:docMk/>
          <pc:sldMk cId="2066531258" sldId="316"/>
        </pc:sldMkLst>
      </pc:sldChg>
      <pc:sldChg chg="modSp">
        <pc:chgData name="Barbara Svojanovská" userId="402474cb-6aca-4d19-af85-976fd4a0e6cc" providerId="ADAL" clId="{1FD69562-825A-49D8-8E42-DD87A48454E5}" dt="2023-09-06T09:49:57.689" v="151" actId="20577"/>
        <pc:sldMkLst>
          <pc:docMk/>
          <pc:sldMk cId="2755519208" sldId="317"/>
        </pc:sldMkLst>
        <pc:spChg chg="mod">
          <ac:chgData name="Barbara Svojanovská" userId="402474cb-6aca-4d19-af85-976fd4a0e6cc" providerId="ADAL" clId="{1FD69562-825A-49D8-8E42-DD87A48454E5}" dt="2023-09-06T09:48:53.217" v="77" actId="20577"/>
          <ac:spMkLst>
            <pc:docMk/>
            <pc:sldMk cId="2755519208" sldId="317"/>
            <ac:spMk id="4" creationId="{2C4F5AD3-2B13-4691-84EA-20C348A77A52}"/>
          </ac:spMkLst>
        </pc:spChg>
        <pc:spChg chg="mod">
          <ac:chgData name="Barbara Svojanovská" userId="402474cb-6aca-4d19-af85-976fd4a0e6cc" providerId="ADAL" clId="{1FD69562-825A-49D8-8E42-DD87A48454E5}" dt="2023-09-06T09:49:54.391" v="149" actId="20577"/>
          <ac:spMkLst>
            <pc:docMk/>
            <pc:sldMk cId="2755519208" sldId="317"/>
            <ac:spMk id="5" creationId="{65C37DCB-9FAA-4A99-8674-CE59B2EA4F7C}"/>
          </ac:spMkLst>
        </pc:spChg>
        <pc:spChg chg="mod">
          <ac:chgData name="Barbara Svojanovská" userId="402474cb-6aca-4d19-af85-976fd4a0e6cc" providerId="ADAL" clId="{1FD69562-825A-49D8-8E42-DD87A48454E5}" dt="2023-09-06T09:49:38.761" v="120" actId="20577"/>
          <ac:spMkLst>
            <pc:docMk/>
            <pc:sldMk cId="2755519208" sldId="317"/>
            <ac:spMk id="6" creationId="{0D7D0174-53B3-4CA6-B6CA-BA67ED5385AA}"/>
          </ac:spMkLst>
        </pc:spChg>
        <pc:spChg chg="mod">
          <ac:chgData name="Barbara Svojanovská" userId="402474cb-6aca-4d19-af85-976fd4a0e6cc" providerId="ADAL" clId="{1FD69562-825A-49D8-8E42-DD87A48454E5}" dt="2023-09-06T09:49:57.689" v="151" actId="20577"/>
          <ac:spMkLst>
            <pc:docMk/>
            <pc:sldMk cId="2755519208" sldId="317"/>
            <ac:spMk id="7" creationId="{23FF1392-8FF0-442E-BFCE-B864537953A4}"/>
          </ac:spMkLst>
        </pc:spChg>
      </pc:sldChg>
      <pc:sldChg chg="modSp add">
        <pc:chgData name="Barbara Svojanovská" userId="402474cb-6aca-4d19-af85-976fd4a0e6cc" providerId="ADAL" clId="{1FD69562-825A-49D8-8E42-DD87A48454E5}" dt="2023-09-07T07:49:53.232" v="210" actId="255"/>
        <pc:sldMkLst>
          <pc:docMk/>
          <pc:sldMk cId="3729651050" sldId="329"/>
        </pc:sldMkLst>
        <pc:spChg chg="mod">
          <ac:chgData name="Barbara Svojanovská" userId="402474cb-6aca-4d19-af85-976fd4a0e6cc" providerId="ADAL" clId="{1FD69562-825A-49D8-8E42-DD87A48454E5}" dt="2023-09-07T07:49:53.232" v="210" actId="255"/>
          <ac:spMkLst>
            <pc:docMk/>
            <pc:sldMk cId="3729651050" sldId="329"/>
            <ac:spMk id="2" creationId="{252D56BE-BD09-43DE-93B2-87776206A642}"/>
          </ac:spMkLst>
        </pc:spChg>
      </pc:sldChg>
      <pc:sldChg chg="addSp delSp modSp add">
        <pc:chgData name="Barbara Svojanovská" userId="402474cb-6aca-4d19-af85-976fd4a0e6cc" providerId="ADAL" clId="{1FD69562-825A-49D8-8E42-DD87A48454E5}" dt="2023-09-07T08:02:35.602" v="278" actId="1076"/>
        <pc:sldMkLst>
          <pc:docMk/>
          <pc:sldMk cId="1105846898" sldId="330"/>
        </pc:sldMkLst>
        <pc:picChg chg="add del mod">
          <ac:chgData name="Barbara Svojanovská" userId="402474cb-6aca-4d19-af85-976fd4a0e6cc" providerId="ADAL" clId="{1FD69562-825A-49D8-8E42-DD87A48454E5}" dt="2023-09-07T08:01:40.099" v="275"/>
          <ac:picMkLst>
            <pc:docMk/>
            <pc:sldMk cId="1105846898" sldId="330"/>
            <ac:picMk id="3" creationId="{7A65F7D7-D0F9-46A2-82C5-42208E6AE03A}"/>
          </ac:picMkLst>
        </pc:picChg>
        <pc:picChg chg="add mod">
          <ac:chgData name="Barbara Svojanovská" userId="402474cb-6aca-4d19-af85-976fd4a0e6cc" providerId="ADAL" clId="{1FD69562-825A-49D8-8E42-DD87A48454E5}" dt="2023-09-07T08:02:35.602" v="278" actId="1076"/>
          <ac:picMkLst>
            <pc:docMk/>
            <pc:sldMk cId="1105846898" sldId="330"/>
            <ac:picMk id="4" creationId="{5130A1A6-FEFB-49BD-A38B-C5B078F816F5}"/>
          </ac:picMkLst>
        </pc:picChg>
      </pc:sldChg>
      <pc:sldChg chg="addSp modSp add">
        <pc:chgData name="Barbara Svojanovská" userId="402474cb-6aca-4d19-af85-976fd4a0e6cc" providerId="ADAL" clId="{1FD69562-825A-49D8-8E42-DD87A48454E5}" dt="2023-09-07T10:09:10.971" v="324"/>
        <pc:sldMkLst>
          <pc:docMk/>
          <pc:sldMk cId="3523674631" sldId="331"/>
        </pc:sldMkLst>
        <pc:picChg chg="add mod">
          <ac:chgData name="Barbara Svojanovská" userId="402474cb-6aca-4d19-af85-976fd4a0e6cc" providerId="ADAL" clId="{1FD69562-825A-49D8-8E42-DD87A48454E5}" dt="2023-09-07T10:09:10.971" v="324"/>
          <ac:picMkLst>
            <pc:docMk/>
            <pc:sldMk cId="3523674631" sldId="331"/>
            <ac:picMk id="4" creationId="{14A78897-774F-4226-9A83-9CE8E84D15F8}"/>
          </ac:picMkLst>
        </pc:picChg>
      </pc:sldChg>
      <pc:sldChg chg="addSp delSp modSp add ord">
        <pc:chgData name="Barbara Svojanovská" userId="402474cb-6aca-4d19-af85-976fd4a0e6cc" providerId="ADAL" clId="{1FD69562-825A-49D8-8E42-DD87A48454E5}" dt="2023-09-07T11:17:34.836" v="345"/>
        <pc:sldMkLst>
          <pc:docMk/>
          <pc:sldMk cId="3119358030" sldId="332"/>
        </pc:sldMkLst>
        <pc:spChg chg="mod">
          <ac:chgData name="Barbara Svojanovská" userId="402474cb-6aca-4d19-af85-976fd4a0e6cc" providerId="ADAL" clId="{1FD69562-825A-49D8-8E42-DD87A48454E5}" dt="2023-09-07T11:16:33.234" v="342" actId="122"/>
          <ac:spMkLst>
            <pc:docMk/>
            <pc:sldMk cId="3119358030" sldId="332"/>
            <ac:spMk id="2" creationId="{C3C27891-C976-455C-A8BB-C0B673E498E7}"/>
          </ac:spMkLst>
        </pc:spChg>
        <pc:graphicFrameChg chg="add del mod">
          <ac:chgData name="Barbara Svojanovská" userId="402474cb-6aca-4d19-af85-976fd4a0e6cc" providerId="ADAL" clId="{1FD69562-825A-49D8-8E42-DD87A48454E5}" dt="2023-09-07T11:01:41.932" v="327"/>
          <ac:graphicFrameMkLst>
            <pc:docMk/>
            <pc:sldMk cId="3119358030" sldId="332"/>
            <ac:graphicFrameMk id="3" creationId="{27281930-96F6-4273-991B-871FFB369C22}"/>
          </ac:graphicFrameMkLst>
        </pc:graphicFrameChg>
        <pc:graphicFrameChg chg="add del mod">
          <ac:chgData name="Barbara Svojanovská" userId="402474cb-6aca-4d19-af85-976fd4a0e6cc" providerId="ADAL" clId="{1FD69562-825A-49D8-8E42-DD87A48454E5}" dt="2023-09-07T11:02:32.450" v="329"/>
          <ac:graphicFrameMkLst>
            <pc:docMk/>
            <pc:sldMk cId="3119358030" sldId="332"/>
            <ac:graphicFrameMk id="4" creationId="{EB1CF035-CA4E-4599-8B4B-9740A23E01F4}"/>
          </ac:graphicFrameMkLst>
        </pc:graphicFrameChg>
        <pc:picChg chg="add del mod">
          <ac:chgData name="Barbara Svojanovská" userId="402474cb-6aca-4d19-af85-976fd4a0e6cc" providerId="ADAL" clId="{1FD69562-825A-49D8-8E42-DD87A48454E5}" dt="2023-09-07T11:11:45.583" v="331"/>
          <ac:picMkLst>
            <pc:docMk/>
            <pc:sldMk cId="3119358030" sldId="332"/>
            <ac:picMk id="6" creationId="{755D2194-4106-4587-99D8-D68E4F35D345}"/>
          </ac:picMkLst>
        </pc:picChg>
        <pc:picChg chg="add mod">
          <ac:chgData name="Barbara Svojanovská" userId="402474cb-6aca-4d19-af85-976fd4a0e6cc" providerId="ADAL" clId="{1FD69562-825A-49D8-8E42-DD87A48454E5}" dt="2023-09-07T11:16:41.317" v="344" actId="14100"/>
          <ac:picMkLst>
            <pc:docMk/>
            <pc:sldMk cId="3119358030" sldId="332"/>
            <ac:picMk id="7" creationId="{D73DA33C-58A6-4474-A409-344292CDB128}"/>
          </ac:picMkLst>
        </pc:picChg>
      </pc:sldChg>
      <pc:sldChg chg="addSp delSp modSp add">
        <pc:chgData name="Barbara Svojanovská" userId="402474cb-6aca-4d19-af85-976fd4a0e6cc" providerId="ADAL" clId="{1FD69562-825A-49D8-8E42-DD87A48454E5}" dt="2023-09-07T11:56:46.758" v="434" actId="255"/>
        <pc:sldMkLst>
          <pc:docMk/>
          <pc:sldMk cId="1134455333" sldId="334"/>
        </pc:sldMkLst>
        <pc:spChg chg="del">
          <ac:chgData name="Barbara Svojanovská" userId="402474cb-6aca-4d19-af85-976fd4a0e6cc" providerId="ADAL" clId="{1FD69562-825A-49D8-8E42-DD87A48454E5}" dt="2023-09-07T11:50:28.463" v="380"/>
          <ac:spMkLst>
            <pc:docMk/>
            <pc:sldMk cId="1134455333" sldId="334"/>
            <ac:spMk id="2" creationId="{91A5F766-0E0A-4059-B87A-AA4166C9D059}"/>
          </ac:spMkLst>
        </pc:spChg>
        <pc:spChg chg="add del mod">
          <ac:chgData name="Barbara Svojanovská" userId="402474cb-6aca-4d19-af85-976fd4a0e6cc" providerId="ADAL" clId="{1FD69562-825A-49D8-8E42-DD87A48454E5}" dt="2023-09-07T11:49:39.323" v="378"/>
          <ac:spMkLst>
            <pc:docMk/>
            <pc:sldMk cId="1134455333" sldId="334"/>
            <ac:spMk id="3" creationId="{9CCBDA5E-BD2E-47A4-A739-C0D33DDB4711}"/>
          </ac:spMkLst>
        </pc:spChg>
        <pc:spChg chg="add mod">
          <ac:chgData name="Barbara Svojanovská" userId="402474cb-6aca-4d19-af85-976fd4a0e6cc" providerId="ADAL" clId="{1FD69562-825A-49D8-8E42-DD87A48454E5}" dt="2023-09-07T11:56:46.758" v="434" actId="255"/>
          <ac:spMkLst>
            <pc:docMk/>
            <pc:sldMk cId="1134455333" sldId="334"/>
            <ac:spMk id="4" creationId="{0B201250-161B-4C36-8D41-7964F7775DF9}"/>
          </ac:spMkLst>
        </pc:spChg>
        <pc:spChg chg="add mod">
          <ac:chgData name="Barbara Svojanovská" userId="402474cb-6aca-4d19-af85-976fd4a0e6cc" providerId="ADAL" clId="{1FD69562-825A-49D8-8E42-DD87A48454E5}" dt="2023-09-07T11:56:38.793" v="433" actId="20577"/>
          <ac:spMkLst>
            <pc:docMk/>
            <pc:sldMk cId="1134455333" sldId="334"/>
            <ac:spMk id="5" creationId="{F8174CD9-322D-4E51-A263-5DA7EA67F0BB}"/>
          </ac:spMkLst>
        </pc:spChg>
      </pc:sldChg>
      <pc:sldChg chg="modSp add">
        <pc:chgData name="Barbara Svojanovská" userId="402474cb-6aca-4d19-af85-976fd4a0e6cc" providerId="ADAL" clId="{1FD69562-825A-49D8-8E42-DD87A48454E5}" dt="2023-09-07T12:00:34.774" v="541" actId="5793"/>
        <pc:sldMkLst>
          <pc:docMk/>
          <pc:sldMk cId="3670491591" sldId="335"/>
        </pc:sldMkLst>
        <pc:spChg chg="mod">
          <ac:chgData name="Barbara Svojanovská" userId="402474cb-6aca-4d19-af85-976fd4a0e6cc" providerId="ADAL" clId="{1FD69562-825A-49D8-8E42-DD87A48454E5}" dt="2023-09-07T12:00:34.774" v="541" actId="5793"/>
          <ac:spMkLst>
            <pc:docMk/>
            <pc:sldMk cId="3670491591" sldId="335"/>
            <ac:spMk id="3" creationId="{FB02BD17-7B0D-4CA8-8C79-7519E506F019}"/>
          </ac:spMkLst>
        </pc:spChg>
      </pc:sldChg>
      <pc:sldChg chg="modSp add">
        <pc:chgData name="Barbara Svojanovská" userId="402474cb-6aca-4d19-af85-976fd4a0e6cc" providerId="ADAL" clId="{1FD69562-825A-49D8-8E42-DD87A48454E5}" dt="2023-09-07T12:06:58.016" v="1302" actId="113"/>
        <pc:sldMkLst>
          <pc:docMk/>
          <pc:sldMk cId="1221414032" sldId="336"/>
        </pc:sldMkLst>
        <pc:spChg chg="mod">
          <ac:chgData name="Barbara Svojanovská" userId="402474cb-6aca-4d19-af85-976fd4a0e6cc" providerId="ADAL" clId="{1FD69562-825A-49D8-8E42-DD87A48454E5}" dt="2023-09-07T12:06:58.016" v="1302" actId="113"/>
          <ac:spMkLst>
            <pc:docMk/>
            <pc:sldMk cId="1221414032" sldId="336"/>
            <ac:spMk id="3" creationId="{8B6F3132-B2B8-4E51-9F6D-32473595CA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E9E010-61C2-4416-B6C5-A78123B9A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928D20-91F9-40D4-9271-B172976B1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10A1-76FD-4CCB-B5AB-56981A9D0132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0145E4-2E1A-4145-BF46-8A4D936EA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77C57B-3BE7-408E-95BB-30DD740C10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2BF6-03E8-4FA6-BA49-6405FAD80D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03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73F6-E466-49C0-9A86-5DC9C9207BC4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E812-EBD4-4FF0-A903-348B4B070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10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5E812-EBD4-4FF0-A903-348B4B0708C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29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5E812-EBD4-4FF0-A903-348B4B0708C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90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9" y="4400549"/>
            <a:ext cx="6840536" cy="17179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3 řádky, velikost 40</a:t>
            </a:r>
          </a:p>
        </p:txBody>
      </p:sp>
    </p:spTree>
    <p:extLst>
      <p:ext uri="{BB962C8B-B14F-4D97-AF65-F5344CB8AC3E}">
        <p14:creationId xmlns:p14="http://schemas.microsoft.com/office/powerpoint/2010/main" val="2649491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pos="2933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ůležité údaj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107393"/>
            <a:ext cx="5040313" cy="1620000"/>
          </a:xfrm>
        </p:spPr>
        <p:txBody>
          <a:bodyPr tIns="0" bIns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</a:t>
            </a:r>
            <a:br>
              <a:rPr lang="cs-CZ" dirty="0"/>
            </a:br>
            <a:r>
              <a:rPr lang="cs-CZ" dirty="0"/>
              <a:t>3 řádky,</a:t>
            </a:r>
            <a:br>
              <a:rPr lang="cs-CZ" dirty="0"/>
            </a:br>
            <a:r>
              <a:rPr lang="cs-CZ" dirty="0"/>
              <a:t>velikost 36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3FA30D9-5F3D-42A1-ABC7-F792BC8F6C88}"/>
              </a:ext>
            </a:extLst>
          </p:cNvPr>
          <p:cNvSpPr/>
          <p:nvPr userDrawn="1"/>
        </p:nvSpPr>
        <p:spPr>
          <a:xfrm>
            <a:off x="6095999" y="747393"/>
            <a:ext cx="1973455" cy="1620000"/>
          </a:xfrm>
          <a:custGeom>
            <a:avLst/>
            <a:gdLst>
              <a:gd name="connsiteX0" fmla="*/ 0 w 2774696"/>
              <a:gd name="connsiteY0" fmla="*/ 0 h 2340000"/>
              <a:gd name="connsiteX1" fmla="*/ 2459504 w 2774696"/>
              <a:gd name="connsiteY1" fmla="*/ 0 h 2340000"/>
              <a:gd name="connsiteX2" fmla="*/ 2459504 w 2774696"/>
              <a:gd name="connsiteY2" fmla="*/ 345257 h 2340000"/>
              <a:gd name="connsiteX3" fmla="*/ 2774696 w 2774696"/>
              <a:gd name="connsiteY3" fmla="*/ 345257 h 2340000"/>
              <a:gd name="connsiteX4" fmla="*/ 2774696 w 2774696"/>
              <a:gd name="connsiteY4" fmla="*/ 1994734 h 2340000"/>
              <a:gd name="connsiteX5" fmla="*/ 2459504 w 2774696"/>
              <a:gd name="connsiteY5" fmla="*/ 1994734 h 2340000"/>
              <a:gd name="connsiteX6" fmla="*/ 2459504 w 2774696"/>
              <a:gd name="connsiteY6" fmla="*/ 2340000 h 2340000"/>
              <a:gd name="connsiteX7" fmla="*/ 0 w 2774696"/>
              <a:gd name="connsiteY7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696" h="2340000">
                <a:moveTo>
                  <a:pt x="0" y="0"/>
                </a:moveTo>
                <a:lnTo>
                  <a:pt x="2459504" y="0"/>
                </a:lnTo>
                <a:lnTo>
                  <a:pt x="2459504" y="345257"/>
                </a:lnTo>
                <a:lnTo>
                  <a:pt x="2774696" y="345257"/>
                </a:lnTo>
                <a:lnTo>
                  <a:pt x="2774696" y="1994734"/>
                </a:lnTo>
                <a:lnTo>
                  <a:pt x="2459504" y="1994734"/>
                </a:lnTo>
                <a:lnTo>
                  <a:pt x="2459504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B38AA15E-7BF6-494F-939D-207AD512772B}"/>
              </a:ext>
            </a:extLst>
          </p:cNvPr>
          <p:cNvSpPr/>
          <p:nvPr userDrawn="1"/>
        </p:nvSpPr>
        <p:spPr>
          <a:xfrm flipH="1">
            <a:off x="6095998" y="2537889"/>
            <a:ext cx="1973455" cy="1620000"/>
          </a:xfrm>
          <a:custGeom>
            <a:avLst/>
            <a:gdLst>
              <a:gd name="connsiteX0" fmla="*/ 2774696 w 2774696"/>
              <a:gd name="connsiteY0" fmla="*/ 0 h 2340000"/>
              <a:gd name="connsiteX1" fmla="*/ 2340000 w 2774696"/>
              <a:gd name="connsiteY1" fmla="*/ 0 h 2340000"/>
              <a:gd name="connsiteX2" fmla="*/ 1921256 w 2774696"/>
              <a:gd name="connsiteY2" fmla="*/ 0 h 2340000"/>
              <a:gd name="connsiteX3" fmla="*/ 0 w 2774696"/>
              <a:gd name="connsiteY3" fmla="*/ 0 h 2340000"/>
              <a:gd name="connsiteX4" fmla="*/ 0 w 2774696"/>
              <a:gd name="connsiteY4" fmla="*/ 345257 h 2340000"/>
              <a:gd name="connsiteX5" fmla="*/ 314417 w 2774696"/>
              <a:gd name="connsiteY5" fmla="*/ 345257 h 2340000"/>
              <a:gd name="connsiteX6" fmla="*/ 314417 w 2774696"/>
              <a:gd name="connsiteY6" fmla="*/ 1994734 h 2340000"/>
              <a:gd name="connsiteX7" fmla="*/ 0 w 2774696"/>
              <a:gd name="connsiteY7" fmla="*/ 1994734 h 2340000"/>
              <a:gd name="connsiteX8" fmla="*/ 0 w 2774696"/>
              <a:gd name="connsiteY8" fmla="*/ 2340000 h 2340000"/>
              <a:gd name="connsiteX9" fmla="*/ 1921256 w 2774696"/>
              <a:gd name="connsiteY9" fmla="*/ 2340000 h 2340000"/>
              <a:gd name="connsiteX10" fmla="*/ 2340000 w 2774696"/>
              <a:gd name="connsiteY10" fmla="*/ 2340000 h 2340000"/>
              <a:gd name="connsiteX11" fmla="*/ 2774696 w 2774696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4696" h="2340000">
                <a:moveTo>
                  <a:pt x="2774696" y="0"/>
                </a:moveTo>
                <a:lnTo>
                  <a:pt x="2340000" y="0"/>
                </a:lnTo>
                <a:lnTo>
                  <a:pt x="1921256" y="0"/>
                </a:lnTo>
                <a:lnTo>
                  <a:pt x="0" y="0"/>
                </a:lnTo>
                <a:lnTo>
                  <a:pt x="0" y="345257"/>
                </a:lnTo>
                <a:lnTo>
                  <a:pt x="314417" y="345257"/>
                </a:lnTo>
                <a:lnTo>
                  <a:pt x="314417" y="1994734"/>
                </a:lnTo>
                <a:lnTo>
                  <a:pt x="0" y="1994734"/>
                </a:lnTo>
                <a:lnTo>
                  <a:pt x="0" y="2340000"/>
                </a:lnTo>
                <a:lnTo>
                  <a:pt x="1921256" y="2340000"/>
                </a:lnTo>
                <a:lnTo>
                  <a:pt x="2340000" y="2340000"/>
                </a:lnTo>
                <a:lnTo>
                  <a:pt x="2774696" y="2340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006CC89-74DD-48A9-80E3-E4B05F933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429000"/>
            <a:ext cx="5040313" cy="2505710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5E7E1E9D-C1D1-4809-85FF-DE5E2FFB1919}"/>
              </a:ext>
            </a:extLst>
          </p:cNvPr>
          <p:cNvSpPr/>
          <p:nvPr userDrawn="1"/>
        </p:nvSpPr>
        <p:spPr>
          <a:xfrm>
            <a:off x="6095999" y="4332568"/>
            <a:ext cx="1973455" cy="1620000"/>
          </a:xfrm>
          <a:custGeom>
            <a:avLst/>
            <a:gdLst>
              <a:gd name="connsiteX0" fmla="*/ 0 w 2774696"/>
              <a:gd name="connsiteY0" fmla="*/ 0 h 2340000"/>
              <a:gd name="connsiteX1" fmla="*/ 2459504 w 2774696"/>
              <a:gd name="connsiteY1" fmla="*/ 0 h 2340000"/>
              <a:gd name="connsiteX2" fmla="*/ 2459504 w 2774696"/>
              <a:gd name="connsiteY2" fmla="*/ 345257 h 2340000"/>
              <a:gd name="connsiteX3" fmla="*/ 2774696 w 2774696"/>
              <a:gd name="connsiteY3" fmla="*/ 345257 h 2340000"/>
              <a:gd name="connsiteX4" fmla="*/ 2774696 w 2774696"/>
              <a:gd name="connsiteY4" fmla="*/ 1994734 h 2340000"/>
              <a:gd name="connsiteX5" fmla="*/ 2459504 w 2774696"/>
              <a:gd name="connsiteY5" fmla="*/ 1994734 h 2340000"/>
              <a:gd name="connsiteX6" fmla="*/ 2459504 w 2774696"/>
              <a:gd name="connsiteY6" fmla="*/ 2340000 h 2340000"/>
              <a:gd name="connsiteX7" fmla="*/ 0 w 2774696"/>
              <a:gd name="connsiteY7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696" h="2340000">
                <a:moveTo>
                  <a:pt x="0" y="0"/>
                </a:moveTo>
                <a:lnTo>
                  <a:pt x="2459504" y="0"/>
                </a:lnTo>
                <a:lnTo>
                  <a:pt x="2459504" y="345257"/>
                </a:lnTo>
                <a:lnTo>
                  <a:pt x="2774696" y="345257"/>
                </a:lnTo>
                <a:lnTo>
                  <a:pt x="2774696" y="1994734"/>
                </a:lnTo>
                <a:lnTo>
                  <a:pt x="2459504" y="1994734"/>
                </a:lnTo>
                <a:lnTo>
                  <a:pt x="2459504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860C2F9E-59BE-455B-9EEF-08F7431F797E}"/>
              </a:ext>
            </a:extLst>
          </p:cNvPr>
          <p:cNvSpPr/>
          <p:nvPr userDrawn="1"/>
        </p:nvSpPr>
        <p:spPr>
          <a:xfrm>
            <a:off x="8069453" y="747393"/>
            <a:ext cx="3427221" cy="1620498"/>
          </a:xfrm>
          <a:custGeom>
            <a:avLst/>
            <a:gdLst>
              <a:gd name="connsiteX0" fmla="*/ 1853774 w 3427221"/>
              <a:gd name="connsiteY0" fmla="*/ 0 h 1620498"/>
              <a:gd name="connsiteX1" fmla="*/ 3427221 w 3427221"/>
              <a:gd name="connsiteY1" fmla="*/ 0 h 1620498"/>
              <a:gd name="connsiteX2" fmla="*/ 3427221 w 3427221"/>
              <a:gd name="connsiteY2" fmla="*/ 1620498 h 1620498"/>
              <a:gd name="connsiteX3" fmla="*/ 1853774 w 3427221"/>
              <a:gd name="connsiteY3" fmla="*/ 1620498 h 1620498"/>
              <a:gd name="connsiteX4" fmla="*/ 1853774 w 3427221"/>
              <a:gd name="connsiteY4" fmla="*/ 1620249 h 1620498"/>
              <a:gd name="connsiteX5" fmla="*/ 1664285 w 3427221"/>
              <a:gd name="connsiteY5" fmla="*/ 1620249 h 1620498"/>
              <a:gd name="connsiteX6" fmla="*/ 1366460 w 3427221"/>
              <a:gd name="connsiteY6" fmla="*/ 1620249 h 1620498"/>
              <a:gd name="connsiteX7" fmla="*/ 0 w 3427221"/>
              <a:gd name="connsiteY7" fmla="*/ 1620249 h 1620498"/>
              <a:gd name="connsiteX8" fmla="*/ 0 w 3427221"/>
              <a:gd name="connsiteY8" fmla="*/ 1381225 h 1620498"/>
              <a:gd name="connsiteX9" fmla="*/ 223623 w 3427221"/>
              <a:gd name="connsiteY9" fmla="*/ 1381225 h 1620498"/>
              <a:gd name="connsiteX10" fmla="*/ 223623 w 3427221"/>
              <a:gd name="connsiteY10" fmla="*/ 239279 h 1620498"/>
              <a:gd name="connsiteX11" fmla="*/ 0 w 3427221"/>
              <a:gd name="connsiteY11" fmla="*/ 239279 h 1620498"/>
              <a:gd name="connsiteX12" fmla="*/ 0 w 3427221"/>
              <a:gd name="connsiteY12" fmla="*/ 249 h 1620498"/>
              <a:gd name="connsiteX13" fmla="*/ 1366460 w 3427221"/>
              <a:gd name="connsiteY13" fmla="*/ 249 h 1620498"/>
              <a:gd name="connsiteX14" fmla="*/ 1664285 w 3427221"/>
              <a:gd name="connsiteY14" fmla="*/ 249 h 1620498"/>
              <a:gd name="connsiteX15" fmla="*/ 1853774 w 3427221"/>
              <a:gd name="connsiteY15" fmla="*/ 249 h 162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7221" h="1620498">
                <a:moveTo>
                  <a:pt x="1853774" y="0"/>
                </a:moveTo>
                <a:lnTo>
                  <a:pt x="3427221" y="0"/>
                </a:lnTo>
                <a:lnTo>
                  <a:pt x="3427221" y="1620498"/>
                </a:lnTo>
                <a:lnTo>
                  <a:pt x="1853774" y="1620498"/>
                </a:lnTo>
                <a:lnTo>
                  <a:pt x="1853774" y="1620249"/>
                </a:lnTo>
                <a:lnTo>
                  <a:pt x="1664285" y="1620249"/>
                </a:lnTo>
                <a:lnTo>
                  <a:pt x="1366460" y="1620249"/>
                </a:lnTo>
                <a:lnTo>
                  <a:pt x="0" y="1620249"/>
                </a:lnTo>
                <a:lnTo>
                  <a:pt x="0" y="1381225"/>
                </a:lnTo>
                <a:lnTo>
                  <a:pt x="223623" y="1381225"/>
                </a:lnTo>
                <a:lnTo>
                  <a:pt x="223623" y="239279"/>
                </a:lnTo>
                <a:lnTo>
                  <a:pt x="0" y="239279"/>
                </a:lnTo>
                <a:lnTo>
                  <a:pt x="0" y="249"/>
                </a:lnTo>
                <a:lnTo>
                  <a:pt x="1366460" y="249"/>
                </a:lnTo>
                <a:lnTo>
                  <a:pt x="1664285" y="249"/>
                </a:lnTo>
                <a:lnTo>
                  <a:pt x="1853774" y="2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7B68EC99-BC1F-4133-8595-E5D65C1DBE66}"/>
              </a:ext>
            </a:extLst>
          </p:cNvPr>
          <p:cNvSpPr/>
          <p:nvPr userDrawn="1"/>
        </p:nvSpPr>
        <p:spPr>
          <a:xfrm>
            <a:off x="8069452" y="4332568"/>
            <a:ext cx="3427221" cy="1620000"/>
          </a:xfrm>
          <a:custGeom>
            <a:avLst/>
            <a:gdLst>
              <a:gd name="connsiteX0" fmla="*/ 0 w 3427221"/>
              <a:gd name="connsiteY0" fmla="*/ 0 h 1620000"/>
              <a:gd name="connsiteX1" fmla="*/ 1366460 w 3427221"/>
              <a:gd name="connsiteY1" fmla="*/ 0 h 1620000"/>
              <a:gd name="connsiteX2" fmla="*/ 1664285 w 3427221"/>
              <a:gd name="connsiteY2" fmla="*/ 0 h 1620000"/>
              <a:gd name="connsiteX3" fmla="*/ 1853774 w 3427221"/>
              <a:gd name="connsiteY3" fmla="*/ 0 h 1620000"/>
              <a:gd name="connsiteX4" fmla="*/ 1973455 w 3427221"/>
              <a:gd name="connsiteY4" fmla="*/ 0 h 1620000"/>
              <a:gd name="connsiteX5" fmla="*/ 3427221 w 3427221"/>
              <a:gd name="connsiteY5" fmla="*/ 0 h 1620000"/>
              <a:gd name="connsiteX6" fmla="*/ 3427221 w 3427221"/>
              <a:gd name="connsiteY6" fmla="*/ 1620000 h 1620000"/>
              <a:gd name="connsiteX7" fmla="*/ 1973455 w 3427221"/>
              <a:gd name="connsiteY7" fmla="*/ 1620000 h 1620000"/>
              <a:gd name="connsiteX8" fmla="*/ 1853774 w 3427221"/>
              <a:gd name="connsiteY8" fmla="*/ 1620000 h 1620000"/>
              <a:gd name="connsiteX9" fmla="*/ 1664285 w 3427221"/>
              <a:gd name="connsiteY9" fmla="*/ 1620000 h 1620000"/>
              <a:gd name="connsiteX10" fmla="*/ 1366460 w 3427221"/>
              <a:gd name="connsiteY10" fmla="*/ 1620000 h 1620000"/>
              <a:gd name="connsiteX11" fmla="*/ 0 w 3427221"/>
              <a:gd name="connsiteY11" fmla="*/ 1620000 h 1620000"/>
              <a:gd name="connsiteX12" fmla="*/ 0 w 3427221"/>
              <a:gd name="connsiteY12" fmla="*/ 1380976 h 1620000"/>
              <a:gd name="connsiteX13" fmla="*/ 223623 w 3427221"/>
              <a:gd name="connsiteY13" fmla="*/ 1380976 h 1620000"/>
              <a:gd name="connsiteX14" fmla="*/ 223623 w 3427221"/>
              <a:gd name="connsiteY14" fmla="*/ 239030 h 1620000"/>
              <a:gd name="connsiteX15" fmla="*/ 0 w 3427221"/>
              <a:gd name="connsiteY15" fmla="*/ 23903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27221" h="1620000">
                <a:moveTo>
                  <a:pt x="0" y="0"/>
                </a:moveTo>
                <a:lnTo>
                  <a:pt x="1366460" y="0"/>
                </a:lnTo>
                <a:lnTo>
                  <a:pt x="1664285" y="0"/>
                </a:lnTo>
                <a:lnTo>
                  <a:pt x="1853774" y="0"/>
                </a:lnTo>
                <a:lnTo>
                  <a:pt x="1973455" y="0"/>
                </a:lnTo>
                <a:lnTo>
                  <a:pt x="3427221" y="0"/>
                </a:lnTo>
                <a:lnTo>
                  <a:pt x="3427221" y="1620000"/>
                </a:lnTo>
                <a:lnTo>
                  <a:pt x="1973455" y="1620000"/>
                </a:lnTo>
                <a:lnTo>
                  <a:pt x="1853774" y="1620000"/>
                </a:lnTo>
                <a:lnTo>
                  <a:pt x="1664285" y="1620000"/>
                </a:lnTo>
                <a:lnTo>
                  <a:pt x="1366460" y="1620000"/>
                </a:lnTo>
                <a:lnTo>
                  <a:pt x="0" y="1620000"/>
                </a:lnTo>
                <a:lnTo>
                  <a:pt x="0" y="1380976"/>
                </a:lnTo>
                <a:lnTo>
                  <a:pt x="223623" y="1380976"/>
                </a:lnTo>
                <a:lnTo>
                  <a:pt x="223623" y="239030"/>
                </a:lnTo>
                <a:lnTo>
                  <a:pt x="0" y="23903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AA287125-520B-481D-AC6D-DABF214E133D}"/>
              </a:ext>
            </a:extLst>
          </p:cNvPr>
          <p:cNvSpPr/>
          <p:nvPr userDrawn="1"/>
        </p:nvSpPr>
        <p:spPr>
          <a:xfrm>
            <a:off x="8069451" y="2537640"/>
            <a:ext cx="3427220" cy="1620000"/>
          </a:xfrm>
          <a:custGeom>
            <a:avLst/>
            <a:gdLst>
              <a:gd name="connsiteX0" fmla="*/ 224175 w 3427220"/>
              <a:gd name="connsiteY0" fmla="*/ 0 h 1620000"/>
              <a:gd name="connsiteX1" fmla="*/ 1853773 w 3427220"/>
              <a:gd name="connsiteY1" fmla="*/ 0 h 1620000"/>
              <a:gd name="connsiteX2" fmla="*/ 1973455 w 3427220"/>
              <a:gd name="connsiteY2" fmla="*/ 0 h 1620000"/>
              <a:gd name="connsiteX3" fmla="*/ 3427220 w 3427220"/>
              <a:gd name="connsiteY3" fmla="*/ 0 h 1620000"/>
              <a:gd name="connsiteX4" fmla="*/ 3427220 w 3427220"/>
              <a:gd name="connsiteY4" fmla="*/ 1620000 h 1620000"/>
              <a:gd name="connsiteX5" fmla="*/ 1973455 w 3427220"/>
              <a:gd name="connsiteY5" fmla="*/ 1620000 h 1620000"/>
              <a:gd name="connsiteX6" fmla="*/ 1853773 w 3427220"/>
              <a:gd name="connsiteY6" fmla="*/ 1620000 h 1620000"/>
              <a:gd name="connsiteX7" fmla="*/ 224175 w 3427220"/>
              <a:gd name="connsiteY7" fmla="*/ 1620000 h 1620000"/>
              <a:gd name="connsiteX8" fmla="*/ 224175 w 3427220"/>
              <a:gd name="connsiteY8" fmla="*/ 1380970 h 1620000"/>
              <a:gd name="connsiteX9" fmla="*/ 0 w 3427220"/>
              <a:gd name="connsiteY9" fmla="*/ 1380970 h 1620000"/>
              <a:gd name="connsiteX10" fmla="*/ 0 w 3427220"/>
              <a:gd name="connsiteY10" fmla="*/ 239024 h 1620000"/>
              <a:gd name="connsiteX11" fmla="*/ 224175 w 3427220"/>
              <a:gd name="connsiteY11" fmla="*/ 239024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220" h="1620000">
                <a:moveTo>
                  <a:pt x="224175" y="0"/>
                </a:moveTo>
                <a:lnTo>
                  <a:pt x="1853773" y="0"/>
                </a:lnTo>
                <a:lnTo>
                  <a:pt x="1973455" y="0"/>
                </a:lnTo>
                <a:lnTo>
                  <a:pt x="3427220" y="0"/>
                </a:lnTo>
                <a:lnTo>
                  <a:pt x="3427220" y="1620000"/>
                </a:lnTo>
                <a:lnTo>
                  <a:pt x="1973455" y="1620000"/>
                </a:lnTo>
                <a:lnTo>
                  <a:pt x="1853773" y="1620000"/>
                </a:lnTo>
                <a:lnTo>
                  <a:pt x="224175" y="1620000"/>
                </a:lnTo>
                <a:lnTo>
                  <a:pt x="224175" y="1380970"/>
                </a:lnTo>
                <a:lnTo>
                  <a:pt x="0" y="1380970"/>
                </a:lnTo>
                <a:lnTo>
                  <a:pt x="0" y="239024"/>
                </a:lnTo>
                <a:lnTo>
                  <a:pt x="224175" y="2390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7" name="Zástupný text 8">
            <a:extLst>
              <a:ext uri="{FF2B5EF4-FFF2-40B4-BE49-F238E27FC236}">
                <a16:creationId xmlns:a16="http://schemas.microsoft.com/office/drawing/2014/main" id="{808F49F8-E926-4F2A-A871-BA391D3C6B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2296" y="1011596"/>
            <a:ext cx="144454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28" name="Zástupný text 8">
            <a:extLst>
              <a:ext uri="{FF2B5EF4-FFF2-40B4-BE49-F238E27FC236}">
                <a16:creationId xmlns:a16="http://schemas.microsoft.com/office/drawing/2014/main" id="{6CA2A671-CD03-4E92-BD8C-EC5DF76B8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9" y="4602568"/>
            <a:ext cx="1444946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36" name="Zástupný text 8">
            <a:extLst>
              <a:ext uri="{FF2B5EF4-FFF2-40B4-BE49-F238E27FC236}">
                <a16:creationId xmlns:a16="http://schemas.microsoft.com/office/drawing/2014/main" id="{2E35FDE6-283C-4832-B72D-11AA2CD0F8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5388" y="2811472"/>
            <a:ext cx="144454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37" name="Zástupný text 8">
            <a:extLst>
              <a:ext uri="{FF2B5EF4-FFF2-40B4-BE49-F238E27FC236}">
                <a16:creationId xmlns:a16="http://schemas.microsoft.com/office/drawing/2014/main" id="{F29E7705-627C-4306-BF91-85F15DA63C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9001" y="1011596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text, vel. 20</a:t>
            </a:r>
          </a:p>
        </p:txBody>
      </p:sp>
      <p:sp>
        <p:nvSpPr>
          <p:cNvPr id="38" name="Zástupný text 8">
            <a:extLst>
              <a:ext uri="{FF2B5EF4-FFF2-40B4-BE49-F238E27FC236}">
                <a16:creationId xmlns:a16="http://schemas.microsoft.com/office/drawing/2014/main" id="{534294A3-DAEA-47D3-A674-B7DA1C0B0D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09001" y="2811472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text, vel. 20</a:t>
            </a:r>
          </a:p>
        </p:txBody>
      </p:sp>
      <p:sp>
        <p:nvSpPr>
          <p:cNvPr id="39" name="Zástupný text 8">
            <a:extLst>
              <a:ext uri="{FF2B5EF4-FFF2-40B4-BE49-F238E27FC236}">
                <a16:creationId xmlns:a16="http://schemas.microsoft.com/office/drawing/2014/main" id="{CE9FC368-2503-4C75-82E8-FE33CAD8BB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09000" y="4602568"/>
            <a:ext cx="2808287" cy="1080000"/>
          </a:xfr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Vložte text, vel. 20</a:t>
            </a:r>
          </a:p>
        </p:txBody>
      </p:sp>
    </p:spTree>
    <p:extLst>
      <p:ext uri="{BB962C8B-B14F-4D97-AF65-F5344CB8AC3E}">
        <p14:creationId xmlns:p14="http://schemas.microsoft.com/office/powerpoint/2010/main" val="51751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3953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pos="5360" userDrawn="1">
          <p15:clr>
            <a:srgbClr val="A4A3A4"/>
          </p15:clr>
        </p15:guide>
        <p15:guide id="12" pos="4861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712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17" name="Zástupný symbol obrázku 16">
            <a:extLst>
              <a:ext uri="{FF2B5EF4-FFF2-40B4-BE49-F238E27FC236}">
                <a16:creationId xmlns:a16="http://schemas.microsoft.com/office/drawing/2014/main" id="{E0A5426F-A6C5-4D08-8E7F-5B323EC122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989138"/>
            <a:ext cx="5400675" cy="3960812"/>
          </a:xfrm>
          <a:custGeom>
            <a:avLst/>
            <a:gdLst>
              <a:gd name="connsiteX0" fmla="*/ 468313 w 5400675"/>
              <a:gd name="connsiteY0" fmla="*/ 0 h 3960812"/>
              <a:gd name="connsiteX1" fmla="*/ 5400675 w 5400675"/>
              <a:gd name="connsiteY1" fmla="*/ 0 h 3960812"/>
              <a:gd name="connsiteX2" fmla="*/ 5400675 w 5400675"/>
              <a:gd name="connsiteY2" fmla="*/ 3960812 h 3960812"/>
              <a:gd name="connsiteX3" fmla="*/ 468313 w 5400675"/>
              <a:gd name="connsiteY3" fmla="*/ 3960812 h 3960812"/>
              <a:gd name="connsiteX4" fmla="*/ 468313 w 5400675"/>
              <a:gd name="connsiteY4" fmla="*/ 3374390 h 3960812"/>
              <a:gd name="connsiteX5" fmla="*/ 0 w 5400675"/>
              <a:gd name="connsiteY5" fmla="*/ 3374390 h 3960812"/>
              <a:gd name="connsiteX6" fmla="*/ 0 w 5400675"/>
              <a:gd name="connsiteY6" fmla="*/ 586422 h 3960812"/>
              <a:gd name="connsiteX7" fmla="*/ 468313 w 5400675"/>
              <a:gd name="connsiteY7" fmla="*/ 58642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675" h="3960812">
                <a:moveTo>
                  <a:pt x="468313" y="0"/>
                </a:moveTo>
                <a:lnTo>
                  <a:pt x="5400675" y="0"/>
                </a:lnTo>
                <a:lnTo>
                  <a:pt x="5400675" y="3960812"/>
                </a:lnTo>
                <a:lnTo>
                  <a:pt x="468313" y="3960812"/>
                </a:lnTo>
                <a:lnTo>
                  <a:pt x="468313" y="3374390"/>
                </a:lnTo>
                <a:lnTo>
                  <a:pt x="0" y="3374390"/>
                </a:lnTo>
                <a:lnTo>
                  <a:pt x="0" y="586422"/>
                </a:lnTo>
                <a:lnTo>
                  <a:pt x="468313" y="586422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188039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135" userDrawn="1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904A8ACE-878E-4292-AB5A-06DAE33231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915" y="1989138"/>
            <a:ext cx="5403085" cy="3960812"/>
          </a:xfrm>
          <a:custGeom>
            <a:avLst/>
            <a:gdLst>
              <a:gd name="connsiteX0" fmla="*/ 0 w 5403085"/>
              <a:gd name="connsiteY0" fmla="*/ 0 h 3960812"/>
              <a:gd name="connsiteX1" fmla="*/ 4934773 w 5403085"/>
              <a:gd name="connsiteY1" fmla="*/ 0 h 3960812"/>
              <a:gd name="connsiteX2" fmla="*/ 4934773 w 5403085"/>
              <a:gd name="connsiteY2" fmla="*/ 586422 h 3960812"/>
              <a:gd name="connsiteX3" fmla="*/ 5403085 w 5403085"/>
              <a:gd name="connsiteY3" fmla="*/ 586422 h 3960812"/>
              <a:gd name="connsiteX4" fmla="*/ 5403085 w 5403085"/>
              <a:gd name="connsiteY4" fmla="*/ 3374390 h 3960812"/>
              <a:gd name="connsiteX5" fmla="*/ 4934773 w 5403085"/>
              <a:gd name="connsiteY5" fmla="*/ 3374390 h 3960812"/>
              <a:gd name="connsiteX6" fmla="*/ 4934773 w 5403085"/>
              <a:gd name="connsiteY6" fmla="*/ 3960812 h 3960812"/>
              <a:gd name="connsiteX7" fmla="*/ 0 w 5403085"/>
              <a:gd name="connsiteY7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085" h="3960812">
                <a:moveTo>
                  <a:pt x="0" y="0"/>
                </a:moveTo>
                <a:lnTo>
                  <a:pt x="4934773" y="0"/>
                </a:lnTo>
                <a:lnTo>
                  <a:pt x="4934773" y="586422"/>
                </a:lnTo>
                <a:lnTo>
                  <a:pt x="5403085" y="586422"/>
                </a:lnTo>
                <a:lnTo>
                  <a:pt x="5403085" y="3374390"/>
                </a:lnTo>
                <a:lnTo>
                  <a:pt x="4934773" y="3374390"/>
                </a:lnTo>
                <a:lnTo>
                  <a:pt x="4934773" y="3960812"/>
                </a:lnTo>
                <a:lnTo>
                  <a:pt x="0" y="3960812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56680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98767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545" userDrawn="1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BE6662E5-A96F-432D-AE3E-4E6E63FC8E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89138"/>
            <a:ext cx="12192000" cy="3960812"/>
          </a:xfrm>
        </p:spPr>
        <p:txBody>
          <a:bodyPr bIns="648000" anchor="ctr"/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</p:spTree>
    <p:extLst>
      <p:ext uri="{BB962C8B-B14F-4D97-AF65-F5344CB8AC3E}">
        <p14:creationId xmlns:p14="http://schemas.microsoft.com/office/powerpoint/2010/main" val="169996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oobrázkov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D5F7F313-7BB9-48D7-926C-E61763BA8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3660" y="1989138"/>
            <a:ext cx="9773941" cy="3960812"/>
          </a:xfrm>
          <a:custGeom>
            <a:avLst/>
            <a:gdLst>
              <a:gd name="connsiteX0" fmla="*/ 0 w 10787986"/>
              <a:gd name="connsiteY0" fmla="*/ 0 h 3960812"/>
              <a:gd name="connsiteX1" fmla="*/ 10280964 w 10787986"/>
              <a:gd name="connsiteY1" fmla="*/ 0 h 3960812"/>
              <a:gd name="connsiteX2" fmla="*/ 10280964 w 10787986"/>
              <a:gd name="connsiteY2" fmla="*/ 584401 h 3960812"/>
              <a:gd name="connsiteX3" fmla="*/ 10787986 w 10787986"/>
              <a:gd name="connsiteY3" fmla="*/ 584401 h 3960812"/>
              <a:gd name="connsiteX4" fmla="*/ 10787986 w 10787986"/>
              <a:gd name="connsiteY4" fmla="*/ 3376396 h 3960812"/>
              <a:gd name="connsiteX5" fmla="*/ 10280964 w 10787986"/>
              <a:gd name="connsiteY5" fmla="*/ 3376396 h 3960812"/>
              <a:gd name="connsiteX6" fmla="*/ 10280964 w 10787986"/>
              <a:gd name="connsiteY6" fmla="*/ 3960812 h 3960812"/>
              <a:gd name="connsiteX7" fmla="*/ 0 w 10787986"/>
              <a:gd name="connsiteY7" fmla="*/ 3960812 h 3960812"/>
              <a:gd name="connsiteX8" fmla="*/ 0 w 10787986"/>
              <a:gd name="connsiteY8" fmla="*/ 3376396 h 3960812"/>
              <a:gd name="connsiteX9" fmla="*/ 507023 w 10787986"/>
              <a:gd name="connsiteY9" fmla="*/ 3376396 h 3960812"/>
              <a:gd name="connsiteX10" fmla="*/ 507023 w 10787986"/>
              <a:gd name="connsiteY10" fmla="*/ 584401 h 3960812"/>
              <a:gd name="connsiteX11" fmla="*/ 0 w 10787986"/>
              <a:gd name="connsiteY11" fmla="*/ 584401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87986" h="3960812">
                <a:moveTo>
                  <a:pt x="0" y="0"/>
                </a:moveTo>
                <a:lnTo>
                  <a:pt x="10280964" y="0"/>
                </a:lnTo>
                <a:lnTo>
                  <a:pt x="10280964" y="584401"/>
                </a:lnTo>
                <a:lnTo>
                  <a:pt x="10787986" y="584401"/>
                </a:lnTo>
                <a:lnTo>
                  <a:pt x="10787986" y="3376396"/>
                </a:lnTo>
                <a:lnTo>
                  <a:pt x="10280964" y="3376396"/>
                </a:lnTo>
                <a:lnTo>
                  <a:pt x="10280964" y="3960812"/>
                </a:lnTo>
                <a:lnTo>
                  <a:pt x="0" y="3960812"/>
                </a:lnTo>
                <a:lnTo>
                  <a:pt x="0" y="3376396"/>
                </a:lnTo>
                <a:lnTo>
                  <a:pt x="507023" y="3376396"/>
                </a:lnTo>
                <a:lnTo>
                  <a:pt x="507023" y="584401"/>
                </a:lnTo>
                <a:lnTo>
                  <a:pt x="0" y="58440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/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D720B192-228B-4C7E-B4A0-D47B35C29731}"/>
              </a:ext>
            </a:extLst>
          </p:cNvPr>
          <p:cNvSpPr/>
          <p:nvPr userDrawn="1"/>
        </p:nvSpPr>
        <p:spPr>
          <a:xfrm>
            <a:off x="-2053" y="1989139"/>
            <a:ext cx="1215713" cy="3960812"/>
          </a:xfrm>
          <a:custGeom>
            <a:avLst/>
            <a:gdLst>
              <a:gd name="connsiteX0" fmla="*/ 0 w 1215713"/>
              <a:gd name="connsiteY0" fmla="*/ 0 h 3960812"/>
              <a:gd name="connsiteX1" fmla="*/ 708690 w 1215713"/>
              <a:gd name="connsiteY1" fmla="*/ 0 h 3960812"/>
              <a:gd name="connsiteX2" fmla="*/ 708690 w 1215713"/>
              <a:gd name="connsiteY2" fmla="*/ 584401 h 3960812"/>
              <a:gd name="connsiteX3" fmla="*/ 1215713 w 1215713"/>
              <a:gd name="connsiteY3" fmla="*/ 584401 h 3960812"/>
              <a:gd name="connsiteX4" fmla="*/ 1215713 w 1215713"/>
              <a:gd name="connsiteY4" fmla="*/ 3376396 h 3960812"/>
              <a:gd name="connsiteX5" fmla="*/ 708690 w 1215713"/>
              <a:gd name="connsiteY5" fmla="*/ 3376396 h 3960812"/>
              <a:gd name="connsiteX6" fmla="*/ 708690 w 1215713"/>
              <a:gd name="connsiteY6" fmla="*/ 3960812 h 3960812"/>
              <a:gd name="connsiteX7" fmla="*/ 0 w 1215713"/>
              <a:gd name="connsiteY7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713" h="3960812">
                <a:moveTo>
                  <a:pt x="0" y="0"/>
                </a:moveTo>
                <a:lnTo>
                  <a:pt x="708690" y="0"/>
                </a:lnTo>
                <a:lnTo>
                  <a:pt x="708690" y="584401"/>
                </a:lnTo>
                <a:lnTo>
                  <a:pt x="1215713" y="584401"/>
                </a:lnTo>
                <a:lnTo>
                  <a:pt x="1215713" y="3376396"/>
                </a:lnTo>
                <a:lnTo>
                  <a:pt x="708690" y="3376396"/>
                </a:lnTo>
                <a:lnTo>
                  <a:pt x="708690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8BA8FAA7-4308-4692-9EAF-E1C66D03F9BE}"/>
              </a:ext>
            </a:extLst>
          </p:cNvPr>
          <p:cNvSpPr/>
          <p:nvPr userDrawn="1"/>
        </p:nvSpPr>
        <p:spPr>
          <a:xfrm>
            <a:off x="10987601" y="1989139"/>
            <a:ext cx="1204400" cy="3960812"/>
          </a:xfrm>
          <a:custGeom>
            <a:avLst/>
            <a:gdLst>
              <a:gd name="connsiteX0" fmla="*/ 0 w 1204400"/>
              <a:gd name="connsiteY0" fmla="*/ 0 h 3960812"/>
              <a:gd name="connsiteX1" fmla="*/ 1204400 w 1204400"/>
              <a:gd name="connsiteY1" fmla="*/ 0 h 3960812"/>
              <a:gd name="connsiteX2" fmla="*/ 1204400 w 1204400"/>
              <a:gd name="connsiteY2" fmla="*/ 3960812 h 3960812"/>
              <a:gd name="connsiteX3" fmla="*/ 0 w 1204400"/>
              <a:gd name="connsiteY3" fmla="*/ 3960812 h 3960812"/>
              <a:gd name="connsiteX4" fmla="*/ 0 w 1204400"/>
              <a:gd name="connsiteY4" fmla="*/ 3376396 h 3960812"/>
              <a:gd name="connsiteX5" fmla="*/ 507022 w 1204400"/>
              <a:gd name="connsiteY5" fmla="*/ 3376396 h 3960812"/>
              <a:gd name="connsiteX6" fmla="*/ 507022 w 1204400"/>
              <a:gd name="connsiteY6" fmla="*/ 584401 h 3960812"/>
              <a:gd name="connsiteX7" fmla="*/ 0 w 1204400"/>
              <a:gd name="connsiteY7" fmla="*/ 584401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400" h="3960812">
                <a:moveTo>
                  <a:pt x="0" y="0"/>
                </a:moveTo>
                <a:lnTo>
                  <a:pt x="1204400" y="0"/>
                </a:lnTo>
                <a:lnTo>
                  <a:pt x="1204400" y="3960812"/>
                </a:lnTo>
                <a:lnTo>
                  <a:pt x="0" y="3960812"/>
                </a:lnTo>
                <a:lnTo>
                  <a:pt x="0" y="3376396"/>
                </a:lnTo>
                <a:lnTo>
                  <a:pt x="507022" y="3376396"/>
                </a:lnTo>
                <a:lnTo>
                  <a:pt x="507022" y="584401"/>
                </a:lnTo>
                <a:lnTo>
                  <a:pt x="0" y="58440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8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</p:spTree>
    <p:extLst>
      <p:ext uri="{BB962C8B-B14F-4D97-AF65-F5344CB8AC3E}">
        <p14:creationId xmlns:p14="http://schemas.microsoft.com/office/powerpoint/2010/main" val="279396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2F332-A533-444C-9350-94828824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2CAAF4-F0E6-4427-9459-185FC9841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596492-523E-4356-9B12-70956847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0839E4C-6A64-4E6E-977F-76449841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795AD0A-7F17-46AB-9299-61F3F668D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F2CFB4-A684-4959-A0DB-C2F30ED8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8EE-D2B5-4FB6-9F5B-E023339F83CA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A8A9A9-B7BF-4BC1-AB72-92EE27F8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2BB67C-BB83-477D-AB46-A903BC6A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E2AC-D7E0-4FE7-9D99-139D6952A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7A773-5492-47CA-A6FB-9309772A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D7BD1-98D5-432C-81A0-97E758CD0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D6FCD95-C82A-4812-992F-EE6552070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DCE63E-C047-4CBD-8DD7-4F34889E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BAA-1189-4617-AB1F-8E8DF0046188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9B4296-79C0-422D-B372-E6C825BF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A80451-EE38-454E-BC36-F29AD46B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54CB-D3CA-4A0A-9C58-A428ED5CD0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4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07DA8F4-A636-4B17-9732-731C3EEEC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DDA32C-AE89-436A-8BC9-53533646BA8C}"/>
              </a:ext>
            </a:extLst>
          </p:cNvPr>
          <p:cNvSpPr txBox="1"/>
          <p:nvPr userDrawn="1"/>
        </p:nvSpPr>
        <p:spPr>
          <a:xfrm>
            <a:off x="4666874" y="5807587"/>
            <a:ext cx="576000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15" name="Zástupný text 28">
            <a:extLst>
              <a:ext uri="{FF2B5EF4-FFF2-40B4-BE49-F238E27FC236}">
                <a16:creationId xmlns:a16="http://schemas.microsoft.com/office/drawing/2014/main" id="{8C78E502-269A-418F-9B88-19AE763E1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6874" y="5454153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telefon</a:t>
            </a:r>
          </a:p>
        </p:txBody>
      </p:sp>
      <p:sp>
        <p:nvSpPr>
          <p:cNvPr id="16" name="Zástupný text 28">
            <a:extLst>
              <a:ext uri="{FF2B5EF4-FFF2-40B4-BE49-F238E27FC236}">
                <a16:creationId xmlns:a16="http://schemas.microsoft.com/office/drawing/2014/main" id="{C8075D2A-5603-4A4A-AD4E-8B09999BB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6874" y="5060079"/>
            <a:ext cx="576000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email</a:t>
            </a:r>
          </a:p>
        </p:txBody>
      </p:sp>
      <p:sp>
        <p:nvSpPr>
          <p:cNvPr id="17" name="Zástupný text 28">
            <a:extLst>
              <a:ext uri="{FF2B5EF4-FFF2-40B4-BE49-F238E27FC236}">
                <a16:creationId xmlns:a16="http://schemas.microsoft.com/office/drawing/2014/main" id="{D9824B19-3301-4418-8825-2C553334C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6874" y="4511391"/>
            <a:ext cx="576000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18" name="Zástupný text 28">
            <a:extLst>
              <a:ext uri="{FF2B5EF4-FFF2-40B4-BE49-F238E27FC236}">
                <a16:creationId xmlns:a16="http://schemas.microsoft.com/office/drawing/2014/main" id="{57B8A65C-84BD-4E00-95A3-CB31DBCE2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6874" y="4014128"/>
            <a:ext cx="576000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7173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obráz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CE97276-0D4E-4757-9412-993845D97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260E312-B335-4133-86F8-40B58B500868}"/>
              </a:ext>
            </a:extLst>
          </p:cNvPr>
          <p:cNvSpPr txBox="1"/>
          <p:nvPr userDrawn="1"/>
        </p:nvSpPr>
        <p:spPr>
          <a:xfrm>
            <a:off x="695325" y="4637701"/>
            <a:ext cx="4679950" cy="3240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www.s-ic.cz</a:t>
            </a:r>
          </a:p>
        </p:txBody>
      </p:sp>
      <p:sp>
        <p:nvSpPr>
          <p:cNvPr id="9" name="Zástupný text 28">
            <a:extLst>
              <a:ext uri="{FF2B5EF4-FFF2-40B4-BE49-F238E27FC236}">
                <a16:creationId xmlns:a16="http://schemas.microsoft.com/office/drawing/2014/main" id="{170A7FD8-3498-4E1C-A144-0EBF150EA3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4284267"/>
            <a:ext cx="467995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telefon</a:t>
            </a:r>
          </a:p>
        </p:txBody>
      </p:sp>
      <p:sp>
        <p:nvSpPr>
          <p:cNvPr id="10" name="Zástupný text 28">
            <a:extLst>
              <a:ext uri="{FF2B5EF4-FFF2-40B4-BE49-F238E27FC236}">
                <a16:creationId xmlns:a16="http://schemas.microsoft.com/office/drawing/2014/main" id="{BC8CFAC3-3040-4112-B67C-31F8EA57C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890193"/>
            <a:ext cx="4679950" cy="324000"/>
          </a:xfrm>
        </p:spPr>
        <p:txBody>
          <a:bodyPr t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email</a:t>
            </a:r>
          </a:p>
        </p:txBody>
      </p:sp>
      <p:sp>
        <p:nvSpPr>
          <p:cNvPr id="11" name="Zástupný text 28">
            <a:extLst>
              <a:ext uri="{FF2B5EF4-FFF2-40B4-BE49-F238E27FC236}">
                <a16:creationId xmlns:a16="http://schemas.microsoft.com/office/drawing/2014/main" id="{6EA8130E-68FD-47A9-87C0-B5F2A51184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196459"/>
            <a:ext cx="4679950" cy="324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12" name="Zástupný text 28">
            <a:extLst>
              <a:ext uri="{FF2B5EF4-FFF2-40B4-BE49-F238E27FC236}">
                <a16:creationId xmlns:a16="http://schemas.microsoft.com/office/drawing/2014/main" id="{E124AB9C-3C78-4A2E-943A-366EEFA098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729676"/>
            <a:ext cx="4679950" cy="396000"/>
          </a:xfrm>
        </p:spPr>
        <p:txBody>
          <a:bodyPr tIns="46800"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14" name="Zástupný symbol obrázku 22">
            <a:extLst>
              <a:ext uri="{FF2B5EF4-FFF2-40B4-BE49-F238E27FC236}">
                <a16:creationId xmlns:a16="http://schemas.microsoft.com/office/drawing/2014/main" id="{40D0AAD4-896E-4FD8-9877-F798FF5B12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16613" y="2168525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FB104C01-2EB8-4634-AF86-86FB5E44992A}"/>
              </a:ext>
            </a:extLst>
          </p:cNvPr>
          <p:cNvSpPr/>
          <p:nvPr userDrawn="1"/>
        </p:nvSpPr>
        <p:spPr>
          <a:xfrm>
            <a:off x="8607667" y="2168525"/>
            <a:ext cx="2880000" cy="3240088"/>
          </a:xfrm>
          <a:custGeom>
            <a:avLst/>
            <a:gdLst>
              <a:gd name="connsiteX0" fmla="*/ 0 w 2903296"/>
              <a:gd name="connsiteY0" fmla="*/ 0 h 3240088"/>
              <a:gd name="connsiteX1" fmla="*/ 2303222 w 2903296"/>
              <a:gd name="connsiteY1" fmla="*/ 0 h 3240088"/>
              <a:gd name="connsiteX2" fmla="*/ 2676766 w 2903296"/>
              <a:gd name="connsiteY2" fmla="*/ 0 h 3240088"/>
              <a:gd name="connsiteX3" fmla="*/ 2903296 w 2903296"/>
              <a:gd name="connsiteY3" fmla="*/ 0 h 3240088"/>
              <a:gd name="connsiteX4" fmla="*/ 2903296 w 2903296"/>
              <a:gd name="connsiteY4" fmla="*/ 3240088 h 3240088"/>
              <a:gd name="connsiteX5" fmla="*/ 2676766 w 2903296"/>
              <a:gd name="connsiteY5" fmla="*/ 3240088 h 3240088"/>
              <a:gd name="connsiteX6" fmla="*/ 2303222 w 2903296"/>
              <a:gd name="connsiteY6" fmla="*/ 3240088 h 3240088"/>
              <a:gd name="connsiteX7" fmla="*/ 0 w 2903296"/>
              <a:gd name="connsiteY7" fmla="*/ 3240088 h 3240088"/>
              <a:gd name="connsiteX8" fmla="*/ 0 w 2903296"/>
              <a:gd name="connsiteY8" fmla="*/ 2762015 h 3240088"/>
              <a:gd name="connsiteX9" fmla="*/ 359667 w 2903296"/>
              <a:gd name="connsiteY9" fmla="*/ 2762015 h 3240088"/>
              <a:gd name="connsiteX10" fmla="*/ 359667 w 2903296"/>
              <a:gd name="connsiteY10" fmla="*/ 478061 h 3240088"/>
              <a:gd name="connsiteX11" fmla="*/ 0 w 2903296"/>
              <a:gd name="connsiteY11" fmla="*/ 478061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296" h="3240088">
                <a:moveTo>
                  <a:pt x="0" y="0"/>
                </a:moveTo>
                <a:lnTo>
                  <a:pt x="2303222" y="0"/>
                </a:lnTo>
                <a:lnTo>
                  <a:pt x="2676766" y="0"/>
                </a:lnTo>
                <a:lnTo>
                  <a:pt x="2903296" y="0"/>
                </a:lnTo>
                <a:lnTo>
                  <a:pt x="2903296" y="3240088"/>
                </a:lnTo>
                <a:lnTo>
                  <a:pt x="2676766" y="3240088"/>
                </a:lnTo>
                <a:lnTo>
                  <a:pt x="2303222" y="3240088"/>
                </a:lnTo>
                <a:lnTo>
                  <a:pt x="0" y="3240088"/>
                </a:lnTo>
                <a:lnTo>
                  <a:pt x="0" y="2762015"/>
                </a:lnTo>
                <a:lnTo>
                  <a:pt x="359667" y="2762015"/>
                </a:lnTo>
                <a:lnTo>
                  <a:pt x="359667" y="478061"/>
                </a:lnTo>
                <a:lnTo>
                  <a:pt x="0" y="478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99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386">
          <p15:clr>
            <a:srgbClr val="A4A3A4"/>
          </p15:clr>
        </p15:guide>
        <p15:guide id="8" pos="3727">
          <p15:clr>
            <a:srgbClr val="A4A3A4"/>
          </p15:clr>
        </p15:guide>
        <p15:guide id="9" orient="horz" pos="1366">
          <p15:clr>
            <a:srgbClr val="A4A3A4"/>
          </p15:clr>
        </p15:guide>
        <p15:guide id="10" orient="horz" pos="3407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obráz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563885"/>
            <a:ext cx="4679949" cy="1717993"/>
          </a:xfrm>
        </p:spPr>
        <p:txBody>
          <a:bodyPr tIns="0"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3 řádky,</a:t>
            </a:r>
            <a:br>
              <a:rPr lang="cs-CZ" dirty="0"/>
            </a:br>
            <a:r>
              <a:rPr lang="cs-CZ" dirty="0"/>
              <a:t>velikost 40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CE97276-0D4E-4757-9412-993845D97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33" t="8922" r="1475" b="6464"/>
          <a:stretch/>
        </p:blipFill>
        <p:spPr>
          <a:xfrm>
            <a:off x="695326" y="730858"/>
            <a:ext cx="2117348" cy="540000"/>
          </a:xfrm>
          <a:prstGeom prst="rect">
            <a:avLst/>
          </a:prstGeom>
        </p:spPr>
      </p:pic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0111DECB-0A84-47A4-97F8-4D308C0B3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16613" y="2168525"/>
            <a:ext cx="2676766" cy="3240088"/>
          </a:xfrm>
          <a:custGeom>
            <a:avLst/>
            <a:gdLst>
              <a:gd name="connsiteX0" fmla="*/ 0 w 2625914"/>
              <a:gd name="connsiteY0" fmla="*/ 0 h 2219681"/>
              <a:gd name="connsiteX1" fmla="*/ 2273080 w 2625914"/>
              <a:gd name="connsiteY1" fmla="*/ 0 h 2219681"/>
              <a:gd name="connsiteX2" fmla="*/ 2273080 w 2625914"/>
              <a:gd name="connsiteY2" fmla="*/ 327505 h 2219681"/>
              <a:gd name="connsiteX3" fmla="*/ 2625914 w 2625914"/>
              <a:gd name="connsiteY3" fmla="*/ 327505 h 2219681"/>
              <a:gd name="connsiteX4" fmla="*/ 2625914 w 2625914"/>
              <a:gd name="connsiteY4" fmla="*/ 1892168 h 2219681"/>
              <a:gd name="connsiteX5" fmla="*/ 2273080 w 2625914"/>
              <a:gd name="connsiteY5" fmla="*/ 1892168 h 2219681"/>
              <a:gd name="connsiteX6" fmla="*/ 2273080 w 2625914"/>
              <a:gd name="connsiteY6" fmla="*/ 2219681 h 2219681"/>
              <a:gd name="connsiteX7" fmla="*/ 0 w 2625914"/>
              <a:gd name="connsiteY7" fmla="*/ 2219681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4" h="2219681">
                <a:moveTo>
                  <a:pt x="0" y="0"/>
                </a:moveTo>
                <a:lnTo>
                  <a:pt x="2273080" y="0"/>
                </a:lnTo>
                <a:lnTo>
                  <a:pt x="2273080" y="327505"/>
                </a:lnTo>
                <a:lnTo>
                  <a:pt x="2625914" y="327505"/>
                </a:lnTo>
                <a:lnTo>
                  <a:pt x="2625914" y="1892168"/>
                </a:lnTo>
                <a:lnTo>
                  <a:pt x="2273080" y="1892168"/>
                </a:lnTo>
                <a:lnTo>
                  <a:pt x="2273080" y="2219681"/>
                </a:lnTo>
                <a:lnTo>
                  <a:pt x="0" y="2219681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obrázek</a:t>
            </a:r>
          </a:p>
        </p:txBody>
      </p:sp>
      <p:sp>
        <p:nvSpPr>
          <p:cNvPr id="24" name="Zástupný text 28">
            <a:extLst>
              <a:ext uri="{FF2B5EF4-FFF2-40B4-BE49-F238E27FC236}">
                <a16:creationId xmlns:a16="http://schemas.microsoft.com/office/drawing/2014/main" id="{3C9065AA-F24B-4C6C-A2B9-6FA58C54E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386804"/>
            <a:ext cx="4679950" cy="720000"/>
          </a:xfrm>
        </p:spPr>
        <p:txBody>
          <a:bodyPr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Podnadpis, 2 řádky, velikost 24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C49BB016-039F-40B9-A754-4D2A4A4B5384}"/>
              </a:ext>
            </a:extLst>
          </p:cNvPr>
          <p:cNvSpPr/>
          <p:nvPr userDrawn="1"/>
        </p:nvSpPr>
        <p:spPr>
          <a:xfrm>
            <a:off x="8607667" y="2168525"/>
            <a:ext cx="2880000" cy="3240088"/>
          </a:xfrm>
          <a:custGeom>
            <a:avLst/>
            <a:gdLst>
              <a:gd name="connsiteX0" fmla="*/ 0 w 2903296"/>
              <a:gd name="connsiteY0" fmla="*/ 0 h 3240088"/>
              <a:gd name="connsiteX1" fmla="*/ 2303222 w 2903296"/>
              <a:gd name="connsiteY1" fmla="*/ 0 h 3240088"/>
              <a:gd name="connsiteX2" fmla="*/ 2676766 w 2903296"/>
              <a:gd name="connsiteY2" fmla="*/ 0 h 3240088"/>
              <a:gd name="connsiteX3" fmla="*/ 2903296 w 2903296"/>
              <a:gd name="connsiteY3" fmla="*/ 0 h 3240088"/>
              <a:gd name="connsiteX4" fmla="*/ 2903296 w 2903296"/>
              <a:gd name="connsiteY4" fmla="*/ 3240088 h 3240088"/>
              <a:gd name="connsiteX5" fmla="*/ 2676766 w 2903296"/>
              <a:gd name="connsiteY5" fmla="*/ 3240088 h 3240088"/>
              <a:gd name="connsiteX6" fmla="*/ 2303222 w 2903296"/>
              <a:gd name="connsiteY6" fmla="*/ 3240088 h 3240088"/>
              <a:gd name="connsiteX7" fmla="*/ 0 w 2903296"/>
              <a:gd name="connsiteY7" fmla="*/ 3240088 h 3240088"/>
              <a:gd name="connsiteX8" fmla="*/ 0 w 2903296"/>
              <a:gd name="connsiteY8" fmla="*/ 2762015 h 3240088"/>
              <a:gd name="connsiteX9" fmla="*/ 359667 w 2903296"/>
              <a:gd name="connsiteY9" fmla="*/ 2762015 h 3240088"/>
              <a:gd name="connsiteX10" fmla="*/ 359667 w 2903296"/>
              <a:gd name="connsiteY10" fmla="*/ 478061 h 3240088"/>
              <a:gd name="connsiteX11" fmla="*/ 0 w 2903296"/>
              <a:gd name="connsiteY11" fmla="*/ 478061 h 32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3296" h="3240088">
                <a:moveTo>
                  <a:pt x="0" y="0"/>
                </a:moveTo>
                <a:lnTo>
                  <a:pt x="2303222" y="0"/>
                </a:lnTo>
                <a:lnTo>
                  <a:pt x="2676766" y="0"/>
                </a:lnTo>
                <a:lnTo>
                  <a:pt x="2903296" y="0"/>
                </a:lnTo>
                <a:lnTo>
                  <a:pt x="2903296" y="3240088"/>
                </a:lnTo>
                <a:lnTo>
                  <a:pt x="2676766" y="3240088"/>
                </a:lnTo>
                <a:lnTo>
                  <a:pt x="2303222" y="3240088"/>
                </a:lnTo>
                <a:lnTo>
                  <a:pt x="0" y="3240088"/>
                </a:lnTo>
                <a:lnTo>
                  <a:pt x="0" y="2762015"/>
                </a:lnTo>
                <a:lnTo>
                  <a:pt x="359667" y="2762015"/>
                </a:lnTo>
                <a:lnTo>
                  <a:pt x="359667" y="478061"/>
                </a:lnTo>
                <a:lnTo>
                  <a:pt x="0" y="4780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21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386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orient="horz" pos="1366" userDrawn="1">
          <p15:clr>
            <a:srgbClr val="A4A3A4"/>
          </p15:clr>
        </p15:guide>
        <p15:guide id="10" orient="horz" pos="3407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nu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3646CA7-7678-4A7C-A0A6-68B6538A3A63}"/>
              </a:ext>
            </a:extLst>
          </p:cNvPr>
          <p:cNvSpPr txBox="1"/>
          <p:nvPr userDrawn="1"/>
        </p:nvSpPr>
        <p:spPr>
          <a:xfrm>
            <a:off x="6248849" y="4338741"/>
            <a:ext cx="5608189" cy="180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tx1">
                    <a:lumMod val="75000"/>
                  </a:schemeClr>
                </a:solidFill>
                <a:latin typeface="+mn-lt"/>
                <a:cs typeface="Segoe UI" panose="020B0502040204020203" pitchFamily="34" charset="0"/>
              </a:rPr>
              <a:t>Důležité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Pro </a:t>
            </a:r>
            <a:r>
              <a:rPr lang="cs-CZ" sz="1400" b="1" kern="1200" dirty="0">
                <a:solidFill>
                  <a:schemeClr val="accent2"/>
                </a:solidFill>
                <a:latin typeface="+mn-lt"/>
                <a:ea typeface="+mn-ea"/>
                <a:cs typeface="Segoe UI" panose="020B0502040204020203" pitchFamily="34" charset="0"/>
              </a:rPr>
              <a:t>zvýraznění</a:t>
            </a:r>
            <a:r>
              <a:rPr lang="cs-CZ" sz="14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 </a:t>
            </a: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v textu, grafech a tabulkách použijte kontrastní barevnost Tmavě modrozelená, Zvýraznění 2 (tučné).</a:t>
            </a:r>
          </a:p>
          <a:p>
            <a:pPr marL="285750" indent="-285750" algn="l" defTabSz="914400" rtl="0" eaLnBrk="1" latinLnBrk="0" hangingPunct="1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Využijte barevnost Světle šedá, Zvýraznění 6 pro označení </a:t>
            </a:r>
            <a:r>
              <a:rPr lang="cs-CZ" sz="1400" kern="1200" dirty="0">
                <a:solidFill>
                  <a:schemeClr val="accent6"/>
                </a:solidFill>
                <a:latin typeface="+mn-lt"/>
                <a:ea typeface="+mn-ea"/>
                <a:cs typeface="Segoe UI" panose="020B0502040204020203" pitchFamily="34" charset="0"/>
              </a:rPr>
              <a:t>nedůležitých odrážek </a:t>
            </a: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(viz. slide Agenda)</a:t>
            </a:r>
          </a:p>
          <a:p>
            <a:pPr marL="285750" indent="-285750" algn="l" defTabSz="914400" rtl="0" eaLnBrk="1" latinLnBrk="0" hangingPunct="1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Pro vkládání textu z jiných dokumentů do textových polí použijeme rozklikneme tlačítko Vložit na kartě Domů (vlevo). Zvolíme možnost </a:t>
            </a:r>
            <a:r>
              <a:rPr lang="cs-CZ" sz="1400" b="1" kern="1200" dirty="0">
                <a:solidFill>
                  <a:schemeClr val="accent2"/>
                </a:solidFill>
                <a:latin typeface="+mn-lt"/>
                <a:ea typeface="+mn-ea"/>
                <a:cs typeface="Segoe UI" panose="020B0502040204020203" pitchFamily="34" charset="0"/>
              </a:rPr>
              <a:t>Zachovat jenom text</a:t>
            </a:r>
            <a:r>
              <a:rPr lang="cs-CZ" sz="1400" kern="1200" dirty="0">
                <a:solidFill>
                  <a:srgbClr val="29235C"/>
                </a:solidFill>
                <a:latin typeface="+mn-lt"/>
                <a:ea typeface="+mn-ea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07C4BD-9D23-4D8C-A744-D559DDC1AD0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564" y="754654"/>
            <a:ext cx="2680238" cy="1507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984A4B-E3D1-44D7-B987-7679A5EE23CE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878" y="4628086"/>
            <a:ext cx="2685608" cy="1510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84BB9E-462B-4116-BC49-01E475812DB6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223" y="2675175"/>
            <a:ext cx="2681276" cy="1508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188CB1-CD4F-44ED-8072-3AAC6F58E332}"/>
              </a:ext>
            </a:extLst>
          </p:cNvPr>
          <p:cNvSpPr txBox="1"/>
          <p:nvPr userDrawn="1"/>
        </p:nvSpPr>
        <p:spPr>
          <a:xfrm>
            <a:off x="349790" y="608471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40, tučné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Podnadpisy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24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486CFB4-EBB3-41BC-8455-FF8283B1DD71}"/>
              </a:ext>
            </a:extLst>
          </p:cNvPr>
          <p:cNvSpPr txBox="1"/>
          <p:nvPr userDrawn="1"/>
        </p:nvSpPr>
        <p:spPr>
          <a:xfrm>
            <a:off x="343968" y="4483415"/>
            <a:ext cx="2900716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20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4BEA42-C21A-42DA-8B46-F8BD2939F0C8}"/>
              </a:ext>
            </a:extLst>
          </p:cNvPr>
          <p:cNvSpPr txBox="1"/>
          <p:nvPr userDrawn="1"/>
        </p:nvSpPr>
        <p:spPr>
          <a:xfrm>
            <a:off x="6259321" y="599804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min. 20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972FC4D-D097-41F7-B4EF-254C1A2C6212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267" y="745969"/>
            <a:ext cx="2680297" cy="1507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79632C3D-4D6B-431C-8C66-6BA359FE33AD}"/>
              </a:ext>
            </a:extLst>
          </p:cNvPr>
          <p:cNvSpPr txBox="1"/>
          <p:nvPr userDrawn="1"/>
        </p:nvSpPr>
        <p:spPr>
          <a:xfrm>
            <a:off x="343968" y="2529284"/>
            <a:ext cx="2900716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Nadpisy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modrozelená, Text 2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36,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Tmavě modrá, Text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min. 20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9DA277D-2DC2-4D71-8B85-E5B6902D9808}"/>
              </a:ext>
            </a:extLst>
          </p:cNvPr>
          <p:cNvSpPr txBox="1"/>
          <p:nvPr userDrawn="1"/>
        </p:nvSpPr>
        <p:spPr>
          <a:xfrm>
            <a:off x="6248849" y="2529284"/>
            <a:ext cx="2894890" cy="180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Jméno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28, tučné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b="1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Text (Arial)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Bílá, Pozadí 1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1"/>
                </a:solidFill>
                <a:latin typeface="+mn-lt"/>
                <a:cs typeface="Segoe UI" panose="020B0502040204020203" pitchFamily="34" charset="0"/>
              </a:rPr>
              <a:t>Vel. 20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C0A6D8A5-40AD-4F3A-A537-C5A454343745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6795" y="2675451"/>
            <a:ext cx="2680297" cy="1507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7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849A6091-7E93-40EC-B138-FDE4CD59BED9}"/>
              </a:ext>
            </a:extLst>
          </p:cNvPr>
          <p:cNvSpPr/>
          <p:nvPr userDrawn="1"/>
        </p:nvSpPr>
        <p:spPr>
          <a:xfrm>
            <a:off x="0" y="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6DED628C-600E-4C31-A0BF-CC8663976258}"/>
              </a:ext>
            </a:extLst>
          </p:cNvPr>
          <p:cNvSpPr/>
          <p:nvPr userDrawn="1"/>
        </p:nvSpPr>
        <p:spPr>
          <a:xfrm>
            <a:off x="8418572" y="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">
            <a:extLst>
              <a:ext uri="{FF2B5EF4-FFF2-40B4-BE49-F238E27FC236}">
                <a16:creationId xmlns:a16="http://schemas.microsoft.com/office/drawing/2014/main" id="{1701CA47-035C-417C-9EF6-EF1401CED4BE}"/>
              </a:ext>
            </a:extLst>
          </p:cNvPr>
          <p:cNvSpPr/>
          <p:nvPr userDrawn="1"/>
        </p:nvSpPr>
        <p:spPr>
          <a:xfrm flipH="1">
            <a:off x="0" y="3668320"/>
            <a:ext cx="3773437" cy="3189681"/>
          </a:xfrm>
          <a:custGeom>
            <a:avLst/>
            <a:gdLst/>
            <a:ahLst/>
            <a:cxnLst/>
            <a:rect l="l" t="t" r="r" b="b"/>
            <a:pathLst>
              <a:path w="3773437" h="3189681">
                <a:moveTo>
                  <a:pt x="0" y="0"/>
                </a:moveTo>
                <a:lnTo>
                  <a:pt x="0" y="470624"/>
                </a:lnTo>
                <a:lnTo>
                  <a:pt x="507022" y="470624"/>
                </a:lnTo>
                <a:lnTo>
                  <a:pt x="507022" y="2719045"/>
                </a:lnTo>
                <a:lnTo>
                  <a:pt x="0" y="2719045"/>
                </a:lnTo>
                <a:lnTo>
                  <a:pt x="0" y="3189681"/>
                </a:lnTo>
                <a:lnTo>
                  <a:pt x="3773437" y="3189681"/>
                </a:lnTo>
                <a:lnTo>
                  <a:pt x="377343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52D364A-2056-458B-B137-BE59D41C869D}"/>
              </a:ext>
            </a:extLst>
          </p:cNvPr>
          <p:cNvSpPr/>
          <p:nvPr userDrawn="1"/>
        </p:nvSpPr>
        <p:spPr>
          <a:xfrm flipH="1">
            <a:off x="3773437" y="3668320"/>
            <a:ext cx="8418576" cy="3189681"/>
          </a:xfrm>
          <a:custGeom>
            <a:avLst/>
            <a:gdLst/>
            <a:ahLst/>
            <a:cxnLst/>
            <a:rect l="l" t="t" r="r" b="b"/>
            <a:pathLst>
              <a:path w="8418576" h="3189681">
                <a:moveTo>
                  <a:pt x="0" y="0"/>
                </a:moveTo>
                <a:lnTo>
                  <a:pt x="0" y="3189681"/>
                </a:lnTo>
                <a:lnTo>
                  <a:pt x="7911553" y="3189681"/>
                </a:lnTo>
                <a:lnTo>
                  <a:pt x="7911553" y="2719045"/>
                </a:lnTo>
                <a:lnTo>
                  <a:pt x="8418576" y="2719045"/>
                </a:lnTo>
                <a:lnTo>
                  <a:pt x="8418576" y="470624"/>
                </a:lnTo>
                <a:lnTo>
                  <a:pt x="7911553" y="470624"/>
                </a:lnTo>
                <a:lnTo>
                  <a:pt x="79115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9C41B134-BB45-476B-8040-F6D5EE6BA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6139" y="4400549"/>
            <a:ext cx="6840536" cy="17179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kapitoly, 3 řádky, velikost 40</a:t>
            </a:r>
          </a:p>
        </p:txBody>
      </p:sp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403D49A1-0DE6-4187-B575-E97E99347D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58959" y="728663"/>
            <a:ext cx="2037715" cy="156966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1132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7242">
          <p15:clr>
            <a:srgbClr val="A4A3A4"/>
          </p15:clr>
        </p15:guide>
        <p15:guide id="6" orient="horz" pos="2772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7351B1E3-D9FD-455A-8948-C093B2A75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832" y="217848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15" name="Zástupný text 16">
            <a:extLst>
              <a:ext uri="{FF2B5EF4-FFF2-40B4-BE49-F238E27FC236}">
                <a16:creationId xmlns:a16="http://schemas.microsoft.com/office/drawing/2014/main" id="{9246A31B-F713-46CB-AB9F-A44411AD2A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5439" y="2088514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62AECE77-0E30-41CC-B66E-BB35697BC7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5440" y="3105671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BB8322B-153D-4529-9F6F-F31610F9B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5440" y="4122828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8" name="Zástupný text 16">
            <a:extLst>
              <a:ext uri="{FF2B5EF4-FFF2-40B4-BE49-F238E27FC236}">
                <a16:creationId xmlns:a16="http://schemas.microsoft.com/office/drawing/2014/main" id="{F1B77B0B-186E-41A5-AE36-5A4DA7E536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5440" y="5139984"/>
            <a:ext cx="9901235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CC7DA44E-5990-4A16-B408-9F25194EC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0832" y="522995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9CD6C060-479A-40EA-A5A5-F77273505F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832" y="3195637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5CF1B63A-8997-430A-8337-8E7F43AD97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0832" y="4212794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542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orient="horz" pos="3634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1366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louh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8" name="Zástupný text 37">
            <a:extLst>
              <a:ext uri="{FF2B5EF4-FFF2-40B4-BE49-F238E27FC236}">
                <a16:creationId xmlns:a16="http://schemas.microsoft.com/office/drawing/2014/main" id="{7351B1E3-D9FD-455A-8948-C093B2A75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0832" y="217848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15" name="Zástupný text 16">
            <a:extLst>
              <a:ext uri="{FF2B5EF4-FFF2-40B4-BE49-F238E27FC236}">
                <a16:creationId xmlns:a16="http://schemas.microsoft.com/office/drawing/2014/main" id="{9246A31B-F713-46CB-AB9F-A44411AD2A0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95439" y="2088514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62AECE77-0E30-41CC-B66E-BB35697BC7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95440" y="3105671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DBB8322B-153D-4529-9F6F-F31610F9B5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95440" y="4122828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18" name="Zástupný text 16">
            <a:extLst>
              <a:ext uri="{FF2B5EF4-FFF2-40B4-BE49-F238E27FC236}">
                <a16:creationId xmlns:a16="http://schemas.microsoft.com/office/drawing/2014/main" id="{F1B77B0B-186E-41A5-AE36-5A4DA7E536C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95440" y="5139984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CC7DA44E-5990-4A16-B408-9F25194ECC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0832" y="5229950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9CD6C060-479A-40EA-A5A5-F77273505F2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0832" y="3195637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5CF1B63A-8997-430A-8337-8E7F43AD97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0832" y="4212794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65B95218-6588-472C-BCF0-BB54CDBF8A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4279" y="2177529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20" name="Zástupný text 16">
            <a:extLst>
              <a:ext uri="{FF2B5EF4-FFF2-40B4-BE49-F238E27FC236}">
                <a16:creationId xmlns:a16="http://schemas.microsoft.com/office/drawing/2014/main" id="{A7C1907E-E844-4B30-B235-372630FCD9D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8886" y="2087563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5" name="Zástupný text 16">
            <a:extLst>
              <a:ext uri="{FF2B5EF4-FFF2-40B4-BE49-F238E27FC236}">
                <a16:creationId xmlns:a16="http://schemas.microsoft.com/office/drawing/2014/main" id="{753F87F0-4969-4E72-A785-E290968800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58887" y="3104720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6" name="Zástupný text 16">
            <a:extLst>
              <a:ext uri="{FF2B5EF4-FFF2-40B4-BE49-F238E27FC236}">
                <a16:creationId xmlns:a16="http://schemas.microsoft.com/office/drawing/2014/main" id="{1BAE0941-F32B-4792-BAAE-7679C302630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58887" y="4121877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7" name="Zástupný text 16">
            <a:extLst>
              <a:ext uri="{FF2B5EF4-FFF2-40B4-BE49-F238E27FC236}">
                <a16:creationId xmlns:a16="http://schemas.microsoft.com/office/drawing/2014/main" id="{9D29CDEF-7C3B-4FA4-95B6-F6618A58BA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58887" y="5139033"/>
            <a:ext cx="4140199" cy="71993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cs-CZ" dirty="0"/>
              <a:t>Text, 2 řádky, vel. 22</a:t>
            </a:r>
          </a:p>
        </p:txBody>
      </p:sp>
      <p:sp>
        <p:nvSpPr>
          <p:cNvPr id="28" name="Zástupný text 27">
            <a:extLst>
              <a:ext uri="{FF2B5EF4-FFF2-40B4-BE49-F238E27FC236}">
                <a16:creationId xmlns:a16="http://schemas.microsoft.com/office/drawing/2014/main" id="{E6841367-5E68-4EC6-A45B-1AA109F309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64279" y="5228999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29" name="Zástupný text 28">
            <a:extLst>
              <a:ext uri="{FF2B5EF4-FFF2-40B4-BE49-F238E27FC236}">
                <a16:creationId xmlns:a16="http://schemas.microsoft.com/office/drawing/2014/main" id="{862345FD-0153-41F1-926E-46762F6832F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64279" y="3194686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A2382BFD-036C-42EB-BBB0-A48C5ED2C3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64279" y="4211843"/>
            <a:ext cx="540000" cy="540000"/>
          </a:xfrm>
          <a:custGeom>
            <a:avLst/>
            <a:gdLst>
              <a:gd name="connsiteX0" fmla="*/ 0 w 720000"/>
              <a:gd name="connsiteY0" fmla="*/ 0 h 720000"/>
              <a:gd name="connsiteX1" fmla="*/ 621540 w 720000"/>
              <a:gd name="connsiteY1" fmla="*/ 0 h 720000"/>
              <a:gd name="connsiteX2" fmla="*/ 621540 w 720000"/>
              <a:gd name="connsiteY2" fmla="*/ 148310 h 720000"/>
              <a:gd name="connsiteX3" fmla="*/ 720000 w 720000"/>
              <a:gd name="connsiteY3" fmla="*/ 148310 h 720000"/>
              <a:gd name="connsiteX4" fmla="*/ 720000 w 720000"/>
              <a:gd name="connsiteY4" fmla="*/ 573500 h 720000"/>
              <a:gd name="connsiteX5" fmla="*/ 621540 w 720000"/>
              <a:gd name="connsiteY5" fmla="*/ 573500 h 720000"/>
              <a:gd name="connsiteX6" fmla="*/ 621540 w 720000"/>
              <a:gd name="connsiteY6" fmla="*/ 720000 h 720000"/>
              <a:gd name="connsiteX7" fmla="*/ 0 w 720000"/>
              <a:gd name="connsiteY7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20000">
                <a:moveTo>
                  <a:pt x="0" y="0"/>
                </a:moveTo>
                <a:lnTo>
                  <a:pt x="621540" y="0"/>
                </a:lnTo>
                <a:lnTo>
                  <a:pt x="621540" y="148310"/>
                </a:lnTo>
                <a:lnTo>
                  <a:pt x="720000" y="148310"/>
                </a:lnTo>
                <a:lnTo>
                  <a:pt x="720000" y="573500"/>
                </a:lnTo>
                <a:lnTo>
                  <a:pt x="621540" y="573500"/>
                </a:lnTo>
                <a:lnTo>
                  <a:pt x="62154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tx1"/>
          </a:solidFill>
          <a:ln w="127000">
            <a:noFill/>
          </a:ln>
        </p:spPr>
        <p:txBody>
          <a:bodyPr wrap="square" tIns="0" bIns="0" anchor="ctr">
            <a:noAutofit/>
          </a:bodyPr>
          <a:lstStyle>
            <a:lvl1pPr marL="1800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xx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9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778">
          <p15:clr>
            <a:srgbClr val="A4A3A4"/>
          </p15:clr>
        </p15:guide>
        <p15:guide id="13" orient="horz" pos="1366">
          <p15:clr>
            <a:srgbClr val="A4A3A4"/>
          </p15:clr>
        </p15:guide>
        <p15:guide id="14" orient="horz" pos="1321">
          <p15:clr>
            <a:srgbClr val="A4A3A4"/>
          </p15:clr>
        </p15:guide>
        <p15:guide id="15" orient="horz" pos="3702">
          <p15:clr>
            <a:srgbClr val="A4A3A4"/>
          </p15:clr>
        </p15:guide>
        <p15:guide id="16" pos="440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1080135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86976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4ADFB1-FA4A-4FB6-81A3-D1301F49E7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6363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24647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  <p15:guide id="10" orient="horz" pos="125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47393"/>
            <a:ext cx="10801350" cy="72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 1 řádek, velikost 36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A82DC-F9B4-46DF-991D-B7EB29E74F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4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84ADFB1-FA4A-4FB6-81A3-D1301F49E7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6363" y="1989138"/>
            <a:ext cx="5040000" cy="3960812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</p:spTree>
    <p:extLst>
      <p:ext uri="{BB962C8B-B14F-4D97-AF65-F5344CB8AC3E}">
        <p14:creationId xmlns:p14="http://schemas.microsoft.com/office/powerpoint/2010/main" val="23946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8" pos="4067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pos="3613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ůležité údaj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AF2307D5-2CC6-455C-9E84-90E08BE2E80D}"/>
              </a:ext>
            </a:extLst>
          </p:cNvPr>
          <p:cNvSpPr/>
          <p:nvPr userDrawn="1"/>
        </p:nvSpPr>
        <p:spPr>
          <a:xfrm>
            <a:off x="6096000" y="3594710"/>
            <a:ext cx="3060675" cy="2340000"/>
          </a:xfrm>
          <a:custGeom>
            <a:avLst/>
            <a:gdLst>
              <a:gd name="connsiteX0" fmla="*/ 0 w 3060675"/>
              <a:gd name="connsiteY0" fmla="*/ 0 h 2340000"/>
              <a:gd name="connsiteX1" fmla="*/ 285979 w 3060675"/>
              <a:gd name="connsiteY1" fmla="*/ 0 h 2340000"/>
              <a:gd name="connsiteX2" fmla="*/ 720675 w 3060675"/>
              <a:gd name="connsiteY2" fmla="*/ 0 h 2340000"/>
              <a:gd name="connsiteX3" fmla="*/ 754380 w 3060675"/>
              <a:gd name="connsiteY3" fmla="*/ 0 h 2340000"/>
              <a:gd name="connsiteX4" fmla="*/ 1139419 w 3060675"/>
              <a:gd name="connsiteY4" fmla="*/ 0 h 2340000"/>
              <a:gd name="connsiteX5" fmla="*/ 3060675 w 3060675"/>
              <a:gd name="connsiteY5" fmla="*/ 0 h 2340000"/>
              <a:gd name="connsiteX6" fmla="*/ 3060675 w 3060675"/>
              <a:gd name="connsiteY6" fmla="*/ 345257 h 2340000"/>
              <a:gd name="connsiteX7" fmla="*/ 2746258 w 3060675"/>
              <a:gd name="connsiteY7" fmla="*/ 345257 h 2340000"/>
              <a:gd name="connsiteX8" fmla="*/ 2746258 w 3060675"/>
              <a:gd name="connsiteY8" fmla="*/ 1994734 h 2340000"/>
              <a:gd name="connsiteX9" fmla="*/ 3060675 w 3060675"/>
              <a:gd name="connsiteY9" fmla="*/ 1994734 h 2340000"/>
              <a:gd name="connsiteX10" fmla="*/ 3060675 w 3060675"/>
              <a:gd name="connsiteY10" fmla="*/ 2340000 h 2340000"/>
              <a:gd name="connsiteX11" fmla="*/ 1139419 w 3060675"/>
              <a:gd name="connsiteY11" fmla="*/ 2340000 h 2340000"/>
              <a:gd name="connsiteX12" fmla="*/ 754380 w 3060675"/>
              <a:gd name="connsiteY12" fmla="*/ 2340000 h 2340000"/>
              <a:gd name="connsiteX13" fmla="*/ 720675 w 3060675"/>
              <a:gd name="connsiteY13" fmla="*/ 2340000 h 2340000"/>
              <a:gd name="connsiteX14" fmla="*/ 285979 w 3060675"/>
              <a:gd name="connsiteY14" fmla="*/ 2340000 h 2340000"/>
              <a:gd name="connsiteX15" fmla="*/ 0 w 3060675"/>
              <a:gd name="connsiteY15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0675" h="2340000">
                <a:moveTo>
                  <a:pt x="0" y="0"/>
                </a:moveTo>
                <a:lnTo>
                  <a:pt x="285979" y="0"/>
                </a:lnTo>
                <a:lnTo>
                  <a:pt x="720675" y="0"/>
                </a:lnTo>
                <a:lnTo>
                  <a:pt x="754380" y="0"/>
                </a:lnTo>
                <a:lnTo>
                  <a:pt x="1139419" y="0"/>
                </a:lnTo>
                <a:lnTo>
                  <a:pt x="3060675" y="0"/>
                </a:lnTo>
                <a:lnTo>
                  <a:pt x="3060675" y="345257"/>
                </a:lnTo>
                <a:lnTo>
                  <a:pt x="2746258" y="345257"/>
                </a:lnTo>
                <a:lnTo>
                  <a:pt x="2746258" y="1994734"/>
                </a:lnTo>
                <a:lnTo>
                  <a:pt x="3060675" y="1994734"/>
                </a:lnTo>
                <a:lnTo>
                  <a:pt x="3060675" y="2340000"/>
                </a:lnTo>
                <a:lnTo>
                  <a:pt x="1139419" y="2340000"/>
                </a:lnTo>
                <a:lnTo>
                  <a:pt x="754380" y="2340000"/>
                </a:lnTo>
                <a:lnTo>
                  <a:pt x="720675" y="2340000"/>
                </a:lnTo>
                <a:lnTo>
                  <a:pt x="285979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1931C0E-91CA-41B8-90F9-00DE7C74D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63" t="8889" r="1087" b="6666"/>
          <a:stretch/>
        </p:blipFill>
        <p:spPr>
          <a:xfrm>
            <a:off x="697360" y="6125195"/>
            <a:ext cx="1416643" cy="360000"/>
          </a:xfrm>
          <a:prstGeom prst="rect">
            <a:avLst/>
          </a:prstGeom>
        </p:spPr>
      </p:pic>
      <p:sp>
        <p:nvSpPr>
          <p:cNvPr id="21" name="Zástupný symbol pro datum 20">
            <a:extLst>
              <a:ext uri="{FF2B5EF4-FFF2-40B4-BE49-F238E27FC236}">
                <a16:creationId xmlns:a16="http://schemas.microsoft.com/office/drawing/2014/main" id="{8E050069-CE5D-4983-AB48-97C557B7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5560" y="6129338"/>
            <a:ext cx="1076960" cy="360000"/>
          </a:xfrm>
        </p:spPr>
        <p:txBody>
          <a:bodyPr/>
          <a:lstStyle/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7121BDAF-F306-4581-A61D-98C29625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2990" y="6129338"/>
            <a:ext cx="2446020" cy="3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86EA102-53C5-465E-858B-074954C7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0640" y="6129338"/>
            <a:ext cx="685800" cy="360000"/>
          </a:xfrm>
        </p:spPr>
        <p:txBody>
          <a:bodyPr/>
          <a:lstStyle/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Nadpis 23">
            <a:extLst>
              <a:ext uri="{FF2B5EF4-FFF2-40B4-BE49-F238E27FC236}">
                <a16:creationId xmlns:a16="http://schemas.microsoft.com/office/drawing/2014/main" id="{1FBA048B-8D6A-4AE6-8321-90625EF3D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107393"/>
            <a:ext cx="5040313" cy="1620000"/>
          </a:xfrm>
        </p:spPr>
        <p:txBody>
          <a:bodyPr tIns="0" bIns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 slidu,</a:t>
            </a:r>
            <a:br>
              <a:rPr lang="cs-CZ" dirty="0"/>
            </a:br>
            <a:r>
              <a:rPr lang="cs-CZ" dirty="0"/>
              <a:t>3 řádky,</a:t>
            </a:r>
            <a:br>
              <a:rPr lang="cs-CZ" dirty="0"/>
            </a:br>
            <a:r>
              <a:rPr lang="cs-CZ" dirty="0"/>
              <a:t>velikost 36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8C2CEF09-EDFD-44EF-9AD4-648928C5D5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675" y="747393"/>
            <a:ext cx="2340000" cy="2340000"/>
          </a:xfrm>
          <a:custGeom>
            <a:avLst/>
            <a:gdLst>
              <a:gd name="connsiteX0" fmla="*/ 0 w 2625913"/>
              <a:gd name="connsiteY0" fmla="*/ 0 h 2219681"/>
              <a:gd name="connsiteX1" fmla="*/ 2625913 w 2625913"/>
              <a:gd name="connsiteY1" fmla="*/ 0 h 2219681"/>
              <a:gd name="connsiteX2" fmla="*/ 2625913 w 2625913"/>
              <a:gd name="connsiteY2" fmla="*/ 2219681 h 2219681"/>
              <a:gd name="connsiteX3" fmla="*/ 0 w 2625913"/>
              <a:gd name="connsiteY3" fmla="*/ 2219681 h 2219681"/>
              <a:gd name="connsiteX4" fmla="*/ 0 w 2625913"/>
              <a:gd name="connsiteY4" fmla="*/ 1892168 h 2219681"/>
              <a:gd name="connsiteX5" fmla="*/ 352834 w 2625913"/>
              <a:gd name="connsiteY5" fmla="*/ 1892168 h 2219681"/>
              <a:gd name="connsiteX6" fmla="*/ 352834 w 2625913"/>
              <a:gd name="connsiteY6" fmla="*/ 327505 h 2219681"/>
              <a:gd name="connsiteX7" fmla="*/ 0 w 2625913"/>
              <a:gd name="connsiteY7" fmla="*/ 327505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3" h="2219681">
                <a:moveTo>
                  <a:pt x="0" y="0"/>
                </a:moveTo>
                <a:lnTo>
                  <a:pt x="2625913" y="0"/>
                </a:lnTo>
                <a:lnTo>
                  <a:pt x="2625913" y="2219681"/>
                </a:lnTo>
                <a:lnTo>
                  <a:pt x="0" y="2219681"/>
                </a:lnTo>
                <a:lnTo>
                  <a:pt x="0" y="1892168"/>
                </a:lnTo>
                <a:lnTo>
                  <a:pt x="352834" y="1892168"/>
                </a:lnTo>
                <a:lnTo>
                  <a:pt x="352834" y="327505"/>
                </a:lnTo>
                <a:lnTo>
                  <a:pt x="0" y="327505"/>
                </a:lnTo>
                <a:close/>
              </a:path>
            </a:pathLst>
          </a:custGeom>
        </p:spPr>
        <p:txBody>
          <a:bodyPr wrap="square" bIns="648000" anchor="ctr">
            <a:noAutofit/>
          </a:bodyPr>
          <a:lstStyle>
            <a:lvl1pPr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obrázek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9B413D2A-456A-4A5D-910D-F843EE50048E}"/>
              </a:ext>
            </a:extLst>
          </p:cNvPr>
          <p:cNvSpPr/>
          <p:nvPr userDrawn="1"/>
        </p:nvSpPr>
        <p:spPr>
          <a:xfrm>
            <a:off x="6096000" y="747393"/>
            <a:ext cx="3060675" cy="2340000"/>
          </a:xfrm>
          <a:custGeom>
            <a:avLst/>
            <a:gdLst>
              <a:gd name="connsiteX0" fmla="*/ 0 w 3060675"/>
              <a:gd name="connsiteY0" fmla="*/ 0 h 2340000"/>
              <a:gd name="connsiteX1" fmla="*/ 285979 w 3060675"/>
              <a:gd name="connsiteY1" fmla="*/ 0 h 2340000"/>
              <a:gd name="connsiteX2" fmla="*/ 495300 w 3060675"/>
              <a:gd name="connsiteY2" fmla="*/ 0 h 2340000"/>
              <a:gd name="connsiteX3" fmla="*/ 2745483 w 3060675"/>
              <a:gd name="connsiteY3" fmla="*/ 0 h 2340000"/>
              <a:gd name="connsiteX4" fmla="*/ 2745483 w 3060675"/>
              <a:gd name="connsiteY4" fmla="*/ 345257 h 2340000"/>
              <a:gd name="connsiteX5" fmla="*/ 3060675 w 3060675"/>
              <a:gd name="connsiteY5" fmla="*/ 345257 h 2340000"/>
              <a:gd name="connsiteX6" fmla="*/ 3060675 w 3060675"/>
              <a:gd name="connsiteY6" fmla="*/ 1994734 h 2340000"/>
              <a:gd name="connsiteX7" fmla="*/ 2745483 w 3060675"/>
              <a:gd name="connsiteY7" fmla="*/ 1994734 h 2340000"/>
              <a:gd name="connsiteX8" fmla="*/ 2745483 w 3060675"/>
              <a:gd name="connsiteY8" fmla="*/ 2340000 h 2340000"/>
              <a:gd name="connsiteX9" fmla="*/ 495300 w 3060675"/>
              <a:gd name="connsiteY9" fmla="*/ 2340000 h 2340000"/>
              <a:gd name="connsiteX10" fmla="*/ 285979 w 3060675"/>
              <a:gd name="connsiteY10" fmla="*/ 2340000 h 2340000"/>
              <a:gd name="connsiteX11" fmla="*/ 0 w 3060675"/>
              <a:gd name="connsiteY11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60675" h="2340000">
                <a:moveTo>
                  <a:pt x="0" y="0"/>
                </a:moveTo>
                <a:lnTo>
                  <a:pt x="285979" y="0"/>
                </a:lnTo>
                <a:lnTo>
                  <a:pt x="495300" y="0"/>
                </a:lnTo>
                <a:lnTo>
                  <a:pt x="2745483" y="0"/>
                </a:lnTo>
                <a:lnTo>
                  <a:pt x="2745483" y="345257"/>
                </a:lnTo>
                <a:lnTo>
                  <a:pt x="3060675" y="345257"/>
                </a:lnTo>
                <a:lnTo>
                  <a:pt x="3060675" y="1994734"/>
                </a:lnTo>
                <a:lnTo>
                  <a:pt x="2745483" y="1994734"/>
                </a:lnTo>
                <a:lnTo>
                  <a:pt x="2745483" y="2340000"/>
                </a:lnTo>
                <a:lnTo>
                  <a:pt x="495300" y="2340000"/>
                </a:lnTo>
                <a:lnTo>
                  <a:pt x="285979" y="2340000"/>
                </a:lnTo>
                <a:lnTo>
                  <a:pt x="0" y="2340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006CC89-74DD-48A9-80E3-E4B05F9334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3429000"/>
            <a:ext cx="5040313" cy="2505710"/>
          </a:xfrm>
        </p:spPr>
        <p:txBody>
          <a:bodyPr anchor="ctr"/>
          <a:lstStyle>
            <a:lvl1pPr>
              <a:lnSpc>
                <a:spcPct val="110000"/>
              </a:lnSpc>
              <a:defRPr/>
            </a:lvl1pPr>
          </a:lstStyle>
          <a:p>
            <a:pPr lvl="0"/>
            <a:r>
              <a:rPr lang="cs-CZ" dirty="0"/>
              <a:t>Vložte text, velikost 20</a:t>
            </a:r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C48C8D84-92ED-4329-9155-574A55C246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675" y="3594710"/>
            <a:ext cx="2340000" cy="2340000"/>
          </a:xfrm>
          <a:custGeom>
            <a:avLst/>
            <a:gdLst>
              <a:gd name="connsiteX0" fmla="*/ 314417 w 2340000"/>
              <a:gd name="connsiteY0" fmla="*/ 0 h 2340000"/>
              <a:gd name="connsiteX1" fmla="*/ 2340000 w 2340000"/>
              <a:gd name="connsiteY1" fmla="*/ 0 h 2340000"/>
              <a:gd name="connsiteX2" fmla="*/ 2340000 w 2340000"/>
              <a:gd name="connsiteY2" fmla="*/ 2340000 h 2340000"/>
              <a:gd name="connsiteX3" fmla="*/ 314417 w 2340000"/>
              <a:gd name="connsiteY3" fmla="*/ 2340000 h 2340000"/>
              <a:gd name="connsiteX4" fmla="*/ 314417 w 2340000"/>
              <a:gd name="connsiteY4" fmla="*/ 1994734 h 2340000"/>
              <a:gd name="connsiteX5" fmla="*/ 0 w 2340000"/>
              <a:gd name="connsiteY5" fmla="*/ 1994734 h 2340000"/>
              <a:gd name="connsiteX6" fmla="*/ 0 w 2340000"/>
              <a:gd name="connsiteY6" fmla="*/ 345258 h 2340000"/>
              <a:gd name="connsiteX7" fmla="*/ 314417 w 2340000"/>
              <a:gd name="connsiteY7" fmla="*/ 345258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0000" h="2340000">
                <a:moveTo>
                  <a:pt x="314417" y="0"/>
                </a:moveTo>
                <a:lnTo>
                  <a:pt x="2340000" y="0"/>
                </a:lnTo>
                <a:lnTo>
                  <a:pt x="2340000" y="2340000"/>
                </a:lnTo>
                <a:lnTo>
                  <a:pt x="314417" y="2340000"/>
                </a:lnTo>
                <a:lnTo>
                  <a:pt x="314417" y="1994734"/>
                </a:lnTo>
                <a:lnTo>
                  <a:pt x="0" y="1994734"/>
                </a:lnTo>
                <a:lnTo>
                  <a:pt x="0" y="345258"/>
                </a:lnTo>
                <a:lnTo>
                  <a:pt x="314417" y="345258"/>
                </a:lnTo>
                <a:close/>
              </a:path>
            </a:pathLst>
          </a:custGeom>
        </p:spPr>
        <p:txBody>
          <a:bodyPr wrap="square" tIns="46800" bIns="648000" anchor="ctr">
            <a:noAutofit/>
          </a:bodyPr>
          <a:lstStyle>
            <a:lvl1pPr>
              <a:defRPr lang="cs-CZ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Kliknutím vložíte obrázek</a:t>
            </a:r>
          </a:p>
        </p:txBody>
      </p:sp>
      <p:sp>
        <p:nvSpPr>
          <p:cNvPr id="27" name="Zástupný text 8">
            <a:extLst>
              <a:ext uri="{FF2B5EF4-FFF2-40B4-BE49-F238E27FC236}">
                <a16:creationId xmlns:a16="http://schemas.microsoft.com/office/drawing/2014/main" id="{808F49F8-E926-4F2A-A871-BA391D3C6B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8" y="1353738"/>
            <a:ext cx="2341561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  <p:sp>
        <p:nvSpPr>
          <p:cNvPr id="28" name="Zástupný text 8">
            <a:extLst>
              <a:ext uri="{FF2B5EF4-FFF2-40B4-BE49-F238E27FC236}">
                <a16:creationId xmlns:a16="http://schemas.microsoft.com/office/drawing/2014/main" id="{6CA2A671-CD03-4E92-BD8C-EC5DF76B8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4224710"/>
            <a:ext cx="2341562" cy="1080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Důležitý údaj</a:t>
            </a:r>
          </a:p>
        </p:txBody>
      </p:sp>
    </p:spTree>
    <p:extLst>
      <p:ext uri="{BB962C8B-B14F-4D97-AF65-F5344CB8AC3E}">
        <p14:creationId xmlns:p14="http://schemas.microsoft.com/office/powerpoint/2010/main" val="155247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pos="3613">
          <p15:clr>
            <a:srgbClr val="A4A3A4"/>
          </p15:clr>
        </p15:guide>
        <p15:guide id="8" pos="3953" userDrawn="1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5428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8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5519"/>
            <a:ext cx="10515600" cy="350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55560" y="6129338"/>
            <a:ext cx="10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2990" y="6129338"/>
            <a:ext cx="244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0640" y="6129338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6F10ADE-A669-426C-8D14-C74C7CC5602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69" r:id="rId4"/>
    <p:sldLayoutId id="2147483668" r:id="rId5"/>
    <p:sldLayoutId id="2147483678" r:id="rId6"/>
    <p:sldLayoutId id="2147483670" r:id="rId7"/>
    <p:sldLayoutId id="2147483679" r:id="rId8"/>
    <p:sldLayoutId id="2147483672" r:id="rId9"/>
    <p:sldLayoutId id="2147483673" r:id="rId10"/>
    <p:sldLayoutId id="2147483671" r:id="rId11"/>
    <p:sldLayoutId id="2147483680" r:id="rId12"/>
    <p:sldLayoutId id="2147483657" r:id="rId13"/>
    <p:sldLayoutId id="2147483682" r:id="rId14"/>
    <p:sldLayoutId id="214748368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3861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6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8934CE-1DCB-4104-B41D-53B4F17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DE752B-2C5D-4D6D-9A12-420C139A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455AE-FEF8-4828-9F27-6B8987EE9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241C-25E1-4D70-B5D5-EE8CAD3C906B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96B66-B4C8-4683-9BD6-8887BC3AE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BC824-8775-4A01-B82C-E4E456010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0ADE-A669-426C-8D14-C74C7CC560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-ic.cz/cs/firmy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-ic.cz/wp-content/uploads/2023/09/03A_Formular-Priloha_c.2_Obchodni-plan-INO-23-II.xlsx" TargetMode="External"/><Relationship Id="rId2" Type="http://schemas.openxmlformats.org/officeDocument/2006/relationships/hyperlink" Target="https://s-ic.cz/wp-content/uploads/2023/09/01A_Vzor_1_Zadost_o_podporu_INO-23-II-.docx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-ic.cz/wp-content/uploads/2023/09/03B_Formular-Priloha_c.2_Obchodni-plan_EX-23-II-1.xlsx" TargetMode="External"/><Relationship Id="rId2" Type="http://schemas.openxmlformats.org/officeDocument/2006/relationships/hyperlink" Target="https://s-ic.cz/wp-content/uploads/2023/09/01B_Vzor_1_Zadost_o_podporu_EX-23-II-1.docx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-ic.cz/wp-content/uploads/2023/09/04B_PROTOKOL_VECNEHO_HODNOCENI_EX-23-II.xlsx" TargetMode="External"/><Relationship Id="rId2" Type="http://schemas.openxmlformats.org/officeDocument/2006/relationships/hyperlink" Target="https://s-ic.cz/wp-content/uploads/2023/09/04A_PROTOKOL_VECNEHO_HODNOCENI-INO-23-II.xlsx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hyperlink" Target="tel:+420720074817" TargetMode="External"/><Relationship Id="rId4" Type="http://schemas.openxmlformats.org/officeDocument/2006/relationships/hyperlink" Target="tel:+42077574243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hyperlink" Target="tel:+420775203115" TargetMode="External"/><Relationship Id="rId4" Type="http://schemas.openxmlformats.org/officeDocument/2006/relationships/hyperlink" Target="tel:+42060211411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-ic.cz/cs/firmy/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agri.cz/public/app/RDM/Portal/Subject/Search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28AEF-2141-4ABD-B850-12D36266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INO:EX 23 - II</a:t>
            </a:r>
          </a:p>
        </p:txBody>
      </p:sp>
    </p:spTree>
    <p:extLst>
      <p:ext uri="{BB962C8B-B14F-4D97-AF65-F5344CB8AC3E}">
        <p14:creationId xmlns:p14="http://schemas.microsoft.com/office/powerpoint/2010/main" val="17435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56BE-BD09-43DE-93B2-87776206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REALIZAČNÍ  HARMONOGRAM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6ACA75-4E48-484F-B200-0D13A4E925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752697-733B-4931-8B37-4B0923C814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595439" y="2177529"/>
            <a:ext cx="4140199" cy="630917"/>
          </a:xfrm>
        </p:spPr>
        <p:txBody>
          <a:bodyPr/>
          <a:lstStyle/>
          <a:p>
            <a:endParaRPr lang="cs-CZ" dirty="0"/>
          </a:p>
          <a:p>
            <a:r>
              <a:rPr lang="cs-CZ" sz="1600" dirty="0"/>
              <a:t>OTEVŘENÍ VÝZVY A PŘÍJEM ŽÁDOSTÍ – 15.9.2023 – 13.10.2023 </a:t>
            </a:r>
            <a:endParaRPr lang="es-MX" sz="1600" dirty="0"/>
          </a:p>
          <a:p>
            <a:endParaRPr lang="es-MX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1C1B130-BFED-435A-9674-0417578C02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95440" y="3032449"/>
            <a:ext cx="4140199" cy="942392"/>
          </a:xfrm>
        </p:spPr>
        <p:txBody>
          <a:bodyPr/>
          <a:lstStyle/>
          <a:p>
            <a:endParaRPr lang="cs-CZ" dirty="0"/>
          </a:p>
          <a:p>
            <a:r>
              <a:rPr lang="cs-CZ" sz="1600" dirty="0"/>
              <a:t>I. FÁZE VĚCNÉHO HODNOCENÍ – od data ukončení příjmu žádostí + 30 dní</a:t>
            </a:r>
            <a:endParaRPr lang="es-MX" sz="1600" dirty="0"/>
          </a:p>
          <a:p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A639B04-5C35-4B24-B0DB-EC355DA5E5F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600" dirty="0"/>
              <a:t>FORMÁLNÍ HODNOCENÍ</a:t>
            </a:r>
            <a:endParaRPr lang="es-MX" sz="1600" dirty="0"/>
          </a:p>
          <a:p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751EDF9E-4F96-4812-8071-4B5B03FB8E3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sz="1600" dirty="0"/>
              <a:t>II. FÁZE VĚCNÉHO HODNOCENÍ (osobní setkání s hodnotící komisí)</a:t>
            </a:r>
            <a:endParaRPr lang="es-MX" sz="16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C2A4CD9-7C1C-40D2-A200-BBEA914C69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A3D7874-983C-4880-8917-2C324E39F1C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BCD4FB31-FBE1-458C-B856-44CE1CC057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E483A2-7E87-4C78-B2C0-2756042D46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5.</a:t>
            </a:r>
            <a:endParaRPr lang="es-MX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5B9C7BF-6098-4727-B4AF-A58A41B8325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0042" y="2168632"/>
            <a:ext cx="4032088" cy="71993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SMLOUVA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PROPLÁCENÍ 50 % EX ANTE pro INO</a:t>
            </a:r>
            <a:endParaRPr lang="es-MX" sz="1600" dirty="0"/>
          </a:p>
          <a:p>
            <a:endParaRPr lang="es-MX" sz="180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217ED7F8-179A-4A81-B255-DB2B519BA0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10042" y="3284653"/>
            <a:ext cx="4026289" cy="540000"/>
          </a:xfrm>
        </p:spPr>
        <p:txBody>
          <a:bodyPr/>
          <a:lstStyle/>
          <a:p>
            <a:endParaRPr lang="cs-CZ" dirty="0"/>
          </a:p>
          <a:p>
            <a:pPr>
              <a:spcBef>
                <a:spcPts val="0"/>
              </a:spcBef>
            </a:pPr>
            <a:r>
              <a:rPr lang="cs-CZ" sz="1600" dirty="0"/>
              <a:t>REALIZACE PROJEKTU:                 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INO 9 MĚSÍCŮ  </a:t>
            </a:r>
            <a:r>
              <a:rPr lang="cs-CZ" sz="1200" dirty="0"/>
              <a:t>(od data podpisu smlouvy)</a:t>
            </a:r>
            <a:endParaRPr lang="es-MX" sz="1200" dirty="0"/>
          </a:p>
          <a:p>
            <a:pPr>
              <a:spcBef>
                <a:spcPts val="0"/>
              </a:spcBef>
            </a:pPr>
            <a:r>
              <a:rPr lang="cs-CZ" sz="1600" dirty="0"/>
              <a:t>EX 6 MĚSÍCŮ </a:t>
            </a:r>
            <a:r>
              <a:rPr lang="cs-CZ" sz="1200" dirty="0"/>
              <a:t>(od data podpisu smlouvy)</a:t>
            </a:r>
            <a:endParaRPr lang="es-MX" sz="1200" dirty="0"/>
          </a:p>
          <a:p>
            <a:endParaRPr lang="es-MX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257FE6DE-51B9-4165-B4C0-6D55BA393DD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198659" y="4121877"/>
            <a:ext cx="4300427" cy="719932"/>
          </a:xfrm>
        </p:spPr>
        <p:txBody>
          <a:bodyPr/>
          <a:lstStyle/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UKONČENÍ REALIZACE PROJEKTU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PODÁNÍ ŽÁDOSTI O PROPLACENÍ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ZÁVĚREČNÉ HODNOCENÍ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REALIZACE PROJEKTU</a:t>
            </a:r>
            <a:endParaRPr lang="es-MX" sz="160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E41B7D86-CC0E-49A3-904A-8CDC3B3EAE3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VYDÁNÍ ROZHODNUTÍ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ZÁPIS DO REGISTRU DE MINIMIS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PROPLACENÍ</a:t>
            </a:r>
            <a:endParaRPr lang="es-MX" sz="1600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7209F117-275C-4BC8-89DA-2A0C3330220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cs-CZ" dirty="0"/>
              <a:t>8.</a:t>
            </a:r>
            <a:endParaRPr lang="es-MX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6CC7625A-20F6-4290-B686-BFCD04733A1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cs-CZ" dirty="0"/>
              <a:t>6.</a:t>
            </a:r>
            <a:endParaRPr lang="es-MX" dirty="0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7345B35B-3A8C-4A19-AAC8-B3F3065B72A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cs-CZ" dirty="0"/>
              <a:t>7.</a:t>
            </a:r>
            <a:endParaRPr lang="es-MX" dirty="0"/>
          </a:p>
        </p:txBody>
      </p:sp>
      <p:sp>
        <p:nvSpPr>
          <p:cNvPr id="19" name="Šipka: doprava se zářezem 18">
            <a:extLst>
              <a:ext uri="{FF2B5EF4-FFF2-40B4-BE49-F238E27FC236}">
                <a16:creationId xmlns:a16="http://schemas.microsoft.com/office/drawing/2014/main" id="{D9CA71E7-1D1B-4F76-BF7D-7B15E7137449}"/>
              </a:ext>
            </a:extLst>
          </p:cNvPr>
          <p:cNvSpPr/>
          <p:nvPr/>
        </p:nvSpPr>
        <p:spPr>
          <a:xfrm>
            <a:off x="8606118" y="2177529"/>
            <a:ext cx="2462972" cy="23218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7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56BE-BD09-43DE-93B2-87776206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 REALIZAČNÍ  HARMONOGRAM / </a:t>
            </a:r>
            <a:r>
              <a:rPr lang="cs-CZ" sz="3200" dirty="0">
                <a:solidFill>
                  <a:srgbClr val="FF0000"/>
                </a:solidFill>
              </a:rPr>
              <a:t>ZMĚNY  </a:t>
            </a:r>
            <a:r>
              <a:rPr lang="cs-CZ" sz="2000" dirty="0">
                <a:solidFill>
                  <a:srgbClr val="FF0000"/>
                </a:solidFill>
              </a:rPr>
              <a:t>oproti 1.výzvě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6ACA75-4E48-484F-B200-0D13A4E925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752697-733B-4931-8B37-4B0923C814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46595" y="2163717"/>
            <a:ext cx="4140199" cy="630917"/>
          </a:xfrm>
        </p:spPr>
        <p:txBody>
          <a:bodyPr/>
          <a:lstStyle/>
          <a:p>
            <a:endParaRPr lang="cs-CZ" dirty="0"/>
          </a:p>
          <a:p>
            <a:r>
              <a:rPr lang="cs-CZ" sz="1600" dirty="0">
                <a:solidFill>
                  <a:srgbClr val="FF0000"/>
                </a:solidFill>
              </a:rPr>
              <a:t>OTEVŘENÍ VÝZVY A PŘÍJEM ŽÁDOSTÍ – 15.9.2023 – 13.10.2023 </a:t>
            </a:r>
            <a:endParaRPr lang="es-MX" sz="1600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1C1B130-BFED-435A-9674-0417578C02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95440" y="3032449"/>
            <a:ext cx="4140199" cy="942392"/>
          </a:xfrm>
        </p:spPr>
        <p:txBody>
          <a:bodyPr/>
          <a:lstStyle/>
          <a:p>
            <a:endParaRPr lang="cs-CZ" dirty="0"/>
          </a:p>
          <a:p>
            <a:r>
              <a:rPr lang="cs-CZ" sz="1600" dirty="0">
                <a:solidFill>
                  <a:srgbClr val="FF0000"/>
                </a:solidFill>
              </a:rPr>
              <a:t>I. FÁZE VĚCNÉHO HODNOCENÍ </a:t>
            </a:r>
            <a:r>
              <a:rPr lang="cs-CZ" sz="1600" dirty="0"/>
              <a:t>– od data ukončení příjmu žádostí + 30 dní</a:t>
            </a:r>
            <a:endParaRPr lang="es-MX" sz="1600" dirty="0"/>
          </a:p>
          <a:p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A639B04-5C35-4B24-B0DB-EC355DA5E5F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600" dirty="0"/>
              <a:t>FORMÁLNÍ HODNOCENÍ</a:t>
            </a:r>
            <a:endParaRPr lang="es-MX" sz="1600" dirty="0"/>
          </a:p>
          <a:p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751EDF9E-4F96-4812-8071-4B5B03FB8E3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sz="1600" dirty="0">
                <a:solidFill>
                  <a:srgbClr val="FF0000"/>
                </a:solidFill>
              </a:rPr>
              <a:t>II. FÁZE VĚCNÉHO HODNOCENÍ </a:t>
            </a:r>
            <a:r>
              <a:rPr lang="cs-CZ" sz="1600" dirty="0"/>
              <a:t>(osobní setkání s hodnotící komisí)</a:t>
            </a:r>
            <a:endParaRPr lang="es-MX" sz="16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C2A4CD9-7C1C-40D2-A200-BBEA914C69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EA3D7874-983C-4880-8917-2C324E39F1C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BCD4FB31-FBE1-458C-B856-44CE1CC0573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E483A2-7E87-4C78-B2C0-2756042D46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5.</a:t>
            </a:r>
            <a:endParaRPr lang="es-MX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5B9C7BF-6098-4727-B4AF-A58A41B8325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0042" y="2168632"/>
            <a:ext cx="4032088" cy="71993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1600" dirty="0"/>
              <a:t>SMLOUVA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PROPLÁCENÍ 50 % EX ANTE pro INO</a:t>
            </a:r>
            <a:endParaRPr lang="es-MX" sz="1600" dirty="0"/>
          </a:p>
          <a:p>
            <a:endParaRPr lang="es-MX" sz="180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217ED7F8-179A-4A81-B255-DB2B519BA0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10042" y="3284653"/>
            <a:ext cx="4026289" cy="540000"/>
          </a:xfrm>
        </p:spPr>
        <p:txBody>
          <a:bodyPr/>
          <a:lstStyle/>
          <a:p>
            <a:endParaRPr lang="cs-CZ" dirty="0"/>
          </a:p>
          <a:p>
            <a:pPr>
              <a:spcBef>
                <a:spcPts val="0"/>
              </a:spcBef>
            </a:pPr>
            <a:r>
              <a:rPr lang="cs-CZ" sz="1600" dirty="0"/>
              <a:t>REALIZACE PROJEKTU:                 </a:t>
            </a:r>
          </a:p>
          <a:p>
            <a:pPr>
              <a:spcBef>
                <a:spcPts val="0"/>
              </a:spcBef>
            </a:pPr>
            <a:r>
              <a:rPr lang="cs-CZ" sz="1600" dirty="0">
                <a:solidFill>
                  <a:srgbClr val="FF0000"/>
                </a:solidFill>
              </a:rPr>
              <a:t>INO 9 MĚSÍCŮ  </a:t>
            </a:r>
            <a:r>
              <a:rPr lang="cs-CZ" sz="1200" dirty="0">
                <a:solidFill>
                  <a:srgbClr val="FF0000"/>
                </a:solidFill>
              </a:rPr>
              <a:t>(od data podpisu smlouvy)</a:t>
            </a:r>
            <a:endParaRPr lang="es-MX" sz="1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dirty="0">
                <a:solidFill>
                  <a:srgbClr val="FF0000"/>
                </a:solidFill>
              </a:rPr>
              <a:t>EX 6 MĚSÍCŮ </a:t>
            </a:r>
            <a:r>
              <a:rPr lang="cs-CZ" sz="1200" dirty="0">
                <a:solidFill>
                  <a:srgbClr val="FF0000"/>
                </a:solidFill>
              </a:rPr>
              <a:t>(od data podpisu smlouvy)</a:t>
            </a:r>
            <a:endParaRPr lang="es-MX" sz="1200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257FE6DE-51B9-4165-B4C0-6D55BA393DD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198659" y="4121877"/>
            <a:ext cx="4300427" cy="719932"/>
          </a:xfrm>
        </p:spPr>
        <p:txBody>
          <a:bodyPr/>
          <a:lstStyle/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UKONČENÍ REALIZACE PROJEKTU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PODÁNÍ ŽÁDOSTI O PROPLACENÍ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ZÁVĚREČNÉ HODNOCENÍ</a:t>
            </a:r>
          </a:p>
          <a:p>
            <a:pPr marL="4275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600" dirty="0"/>
              <a:t>REALIZACE PROJEKTU</a:t>
            </a:r>
            <a:endParaRPr lang="es-MX" sz="160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E41B7D86-CC0E-49A3-904A-8CDC3B3EAE3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VYDÁNÍ ROZHODNUTÍ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ZÁPIS DO REGISTRU DE MINIMIS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PROPLACENÍ</a:t>
            </a:r>
            <a:endParaRPr lang="es-MX" sz="1600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7209F117-275C-4BC8-89DA-2A0C3330220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cs-CZ" dirty="0"/>
              <a:t>8.</a:t>
            </a:r>
            <a:endParaRPr lang="es-MX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6CC7625A-20F6-4290-B686-BFCD04733A1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cs-CZ" dirty="0"/>
              <a:t>6.</a:t>
            </a:r>
            <a:endParaRPr lang="es-MX" dirty="0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7345B35B-3A8C-4A19-AAC8-B3F3065B72A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cs-CZ" dirty="0"/>
              <a:t>7.</a:t>
            </a:r>
            <a:endParaRPr lang="es-MX" dirty="0"/>
          </a:p>
        </p:txBody>
      </p:sp>
      <p:sp>
        <p:nvSpPr>
          <p:cNvPr id="19" name="Šipka: doprava se zářezem 18">
            <a:extLst>
              <a:ext uri="{FF2B5EF4-FFF2-40B4-BE49-F238E27FC236}">
                <a16:creationId xmlns:a16="http://schemas.microsoft.com/office/drawing/2014/main" id="{D9CA71E7-1D1B-4F76-BF7D-7B15E7137449}"/>
              </a:ext>
            </a:extLst>
          </p:cNvPr>
          <p:cNvSpPr/>
          <p:nvPr/>
        </p:nvSpPr>
        <p:spPr>
          <a:xfrm>
            <a:off x="8606118" y="2177529"/>
            <a:ext cx="2462972" cy="23218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60956-430A-41F0-A3BF-97DF6B63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32" y="709127"/>
            <a:ext cx="10801349" cy="1008889"/>
          </a:xfrm>
        </p:spPr>
        <p:txBody>
          <a:bodyPr/>
          <a:lstStyle/>
          <a:p>
            <a:r>
              <a:rPr lang="cs-CZ" dirty="0"/>
              <a:t>ŽÁDOST </a:t>
            </a:r>
            <a:r>
              <a:rPr lang="cs-CZ" sz="2800" dirty="0"/>
              <a:t>O</a:t>
            </a:r>
            <a:r>
              <a:rPr lang="cs-CZ" dirty="0"/>
              <a:t> </a:t>
            </a:r>
            <a:r>
              <a:rPr lang="cs-CZ" sz="2800" dirty="0"/>
              <a:t>FINANČNÍ PODPORU V RÁMCI INO:EX 23-II</a:t>
            </a:r>
            <a:endParaRPr lang="es-MX" sz="28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20A90B-8BF8-40BB-AA92-319082C72B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D4AC7A-428A-42C3-9233-3F542708D7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dirty="0"/>
              <a:t>PŘED PODÁNÍM LZE ŽÁDOST S PŘÍLOHAMI KONZULTOVAT SE SIC KAMEM – 1X</a:t>
            </a:r>
            <a:endParaRPr lang="es-MX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ED270EE-4DAC-4B0F-8D40-E29698392C2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ŽÁDOST SE PODÁVÁ ELEKTRONICKY </a:t>
            </a:r>
            <a:r>
              <a:rPr lang="cs-CZ" sz="1400" dirty="0"/>
              <a:t>(odkaz najdete od 15.9. na SIC webu, </a:t>
            </a:r>
            <a:r>
              <a:rPr lang="cs-CZ" sz="1400" dirty="0">
                <a:hlinkClick r:id="rId2"/>
              </a:rPr>
              <a:t>v záložce „Firmy“)</a:t>
            </a:r>
            <a:endParaRPr lang="es-MX" sz="1400" dirty="0"/>
          </a:p>
          <a:p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B86C929-38D4-499F-9C67-1D21601435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MÁ 3 POVINNÉ PŘÍLOHY:  </a:t>
            </a:r>
            <a:r>
              <a:rPr lang="cs-CZ" sz="1400" dirty="0"/>
              <a:t>1. ČESTNÉ PROHLÁŠENÍ 2. OBCHODNÍ PLÁN  3.VZZ</a:t>
            </a:r>
          </a:p>
          <a:p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275F112-74D5-41A8-99AD-0F7F5C29E6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PODLÉHÁ VĚCNÉMU A FORMÁLNÍMU HODNOCENÍ</a:t>
            </a:r>
            <a:endParaRPr lang="es-MX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48DA2C4-0580-44A6-8201-356AE3ACC51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C907CAA-F309-4265-A53D-8F9DE21CD19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F919FFCD-9ED6-4AA0-8EDC-DD533EE12C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----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739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E9986-DC21-449C-A81E-6DB24043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ŽÁDOSTI </a:t>
            </a:r>
            <a:r>
              <a:rPr lang="cs-CZ" dirty="0">
                <a:hlinkClick r:id="rId2"/>
              </a:rPr>
              <a:t>INO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51EC96-E825-41A7-8D48-6ACAFB80DA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3D07A8-8639-47B6-8016-79E9BF7C3A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sz="1800" b="1" dirty="0"/>
              <a:t>Má firma vlastní produkt nebo službu, která činí minimálně 10 % z obratu firmy? </a:t>
            </a:r>
            <a:r>
              <a:rPr lang="cs-CZ" sz="1800" dirty="0"/>
              <a:t> </a:t>
            </a:r>
            <a:endParaRPr lang="es-MX" sz="18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F93FCEA-71AE-4D79-8DE8-14D5766917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t-BR" sz="1800" b="1" dirty="0"/>
              <a:t>Jedná se o škálovatelný produkt? </a:t>
            </a:r>
            <a:endParaRPr lang="es-MX" sz="18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0D27891-D84A-43A7-A650-57FA87249D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s-CZ" sz="1800" b="1" dirty="0"/>
              <a:t>Obsah projektu</a:t>
            </a:r>
            <a:endParaRPr lang="es-MX" sz="18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EF76589-23C8-444F-B42A-4FC74DBFFE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sz="1800" b="1" dirty="0"/>
              <a:t>Cílová skupina </a:t>
            </a:r>
            <a:r>
              <a:rPr lang="cs-CZ" sz="1800" i="1" dirty="0"/>
              <a:t>(zákazníci/uživatelé)</a:t>
            </a:r>
            <a:r>
              <a:rPr lang="cs-CZ" sz="1800" dirty="0"/>
              <a:t> </a:t>
            </a:r>
            <a:r>
              <a:rPr lang="cs-CZ" sz="1800" b="1" dirty="0"/>
              <a:t>a její potřeby</a:t>
            </a:r>
            <a:endParaRPr lang="es-MX" sz="18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9591B43-11E4-411A-A638-335E84AB48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36F602B-7E63-4B85-89DC-A33C063EA00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5D47CC8-5024-4853-A523-B88441A3711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E568D962-486A-4F57-A00F-BD4B77CDCC0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5.</a:t>
            </a:r>
            <a:endParaRPr lang="es-MX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0C35AEA4-C6B0-4E90-B32D-AAB1F742C5E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cs-CZ" sz="1800" b="1" dirty="0"/>
              <a:t>Řešení definovaných potřeb cílové skupiny</a:t>
            </a:r>
            <a:endParaRPr lang="es-MX" sz="180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70FD3AC3-ECED-43CB-A91D-235CE1A1BF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cs-CZ" sz="1800" b="1" dirty="0"/>
              <a:t>Tržní uplatnitelnost</a:t>
            </a:r>
            <a:endParaRPr lang="es-MX" sz="1800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5D065346-5B50-45F2-B9E5-4C57B121F89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cs-CZ" sz="1800" b="1" dirty="0">
                <a:hlinkClick r:id="rId3"/>
              </a:rPr>
              <a:t>Obchodní plán</a:t>
            </a:r>
            <a:endParaRPr lang="es-MX" sz="180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1EC0FCE3-6479-43F9-8B5F-42350F86EFA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cs-CZ" sz="1800" b="1" dirty="0"/>
              <a:t>Výkazy zisků a ztrát </a:t>
            </a:r>
            <a:r>
              <a:rPr lang="cs-CZ" sz="1800" dirty="0"/>
              <a:t>za poslední 3 účetní roky </a:t>
            </a:r>
            <a:r>
              <a:rPr lang="cs-CZ" sz="1800" i="1" dirty="0"/>
              <a:t>(pokud to doba existence firmy umožňuje) 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64C3C09C-673B-4DD2-9221-AC72D7892AD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cs-CZ" dirty="0"/>
              <a:t>8.</a:t>
            </a:r>
            <a:endParaRPr lang="es-MX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E6D6B999-0A55-4518-B170-E2B885C76EE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cs-CZ" dirty="0"/>
              <a:t>6.</a:t>
            </a:r>
            <a:endParaRPr lang="es-MX" dirty="0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85A5EFA3-F554-4E0A-9D98-2CBF8DC8D35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cs-CZ" dirty="0"/>
              <a:t>7.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498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FA6B6-FBF9-4994-BE13-284DACE0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3A439E-7C8A-4FA6-9950-3C125CBFE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394" y="0"/>
            <a:ext cx="4930218" cy="69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BC962-B783-433B-891C-E5779265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 ŽÁDOSTI </a:t>
            </a:r>
            <a:r>
              <a:rPr lang="cs-CZ" dirty="0">
                <a:hlinkClick r:id="rId2"/>
              </a:rPr>
              <a:t>EX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33894B-B41F-44BC-B820-1BF8AE49A3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EF9F537-B3BF-4AEB-933C-773B8FFBFE1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sz="1800" b="1" dirty="0"/>
              <a:t>Má firma vlastní produkt nebo službu, která činí minimálně 10 % z obratu firmy? </a:t>
            </a:r>
            <a:endParaRPr lang="es-MX" sz="18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D2CF8CA-6142-4F1D-AA58-26B99F5EDC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cs-CZ" sz="1800" b="1" dirty="0"/>
              <a:t>Má firma ambice a potenciál k expanzi na řádově vyšší trhy? </a:t>
            </a:r>
            <a:endParaRPr lang="es-MX" sz="18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DF4363E-0CF6-436C-9871-90369A6B1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s-CZ" sz="1800" b="1" dirty="0"/>
              <a:t>Předmět expanze</a:t>
            </a:r>
            <a:endParaRPr lang="es-MX" sz="18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70B5471-F53B-4EEA-8E50-C4ED6D06E91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sz="1800" b="1" dirty="0"/>
              <a:t>Obsah projektu</a:t>
            </a:r>
            <a:endParaRPr lang="es-MX" sz="18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09D14BE7-7DB1-4EAA-98B9-1055D08D5A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EF4088E-393B-4CB0-9DC6-BB23C2A6CFA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8B4F2088-34F6-40D5-BC86-4B6FFBA2B3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7F863DD4-6A40-411E-BA3D-C394BF1E04C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cs-CZ" dirty="0"/>
              <a:t>5.</a:t>
            </a:r>
            <a:endParaRPr lang="es-MX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E3439491-ED26-4870-BA3D-7B2781581CC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cs-CZ" sz="1800" b="1" dirty="0"/>
              <a:t>Tržní příležitost na relevantním trhu </a:t>
            </a:r>
            <a:r>
              <a:rPr lang="cs-CZ" sz="1800" i="1" dirty="0"/>
              <a:t>(ve vztahu k předmětu expanze)</a:t>
            </a:r>
            <a:endParaRPr lang="es-MX" sz="180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335924E5-F0AB-4EE4-8B3B-E7F7C1A19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cs-CZ" sz="1800" b="1" dirty="0"/>
              <a:t>Tržní potenciál</a:t>
            </a:r>
            <a:endParaRPr lang="es-MX" sz="1800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9272E7A8-2793-4796-BEC3-F85B35F66B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cs-CZ" sz="1800" b="1" dirty="0">
                <a:hlinkClick r:id="rId3"/>
              </a:rPr>
              <a:t>Obchodní plán</a:t>
            </a:r>
            <a:endParaRPr lang="es-MX" sz="1800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98EC798B-34F8-4753-B748-FEEDC995540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358886" y="5077966"/>
            <a:ext cx="4140199" cy="719932"/>
          </a:xfrm>
        </p:spPr>
        <p:txBody>
          <a:bodyPr/>
          <a:lstStyle/>
          <a:p>
            <a:r>
              <a:rPr lang="cs-CZ" sz="1800" b="1" dirty="0"/>
              <a:t>Výkazy zisků a ztrát </a:t>
            </a:r>
            <a:r>
              <a:rPr lang="cs-CZ" sz="1800" dirty="0"/>
              <a:t>za poslední 3 účetní roky </a:t>
            </a:r>
            <a:r>
              <a:rPr lang="cs-CZ" sz="1800" i="1" dirty="0"/>
              <a:t>(pokud to doba existence firmy umožňuje) 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F3F43A5C-B988-4799-82A2-C801E2E072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cs-CZ" dirty="0"/>
              <a:t>8.</a:t>
            </a:r>
            <a:endParaRPr lang="es-MX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EBFA9F-C199-4FBA-9BD7-377EBF2C404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cs-CZ" dirty="0"/>
              <a:t>6.</a:t>
            </a:r>
            <a:endParaRPr lang="es-MX" dirty="0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1942B7CA-B1CB-472E-9A81-A0765AC2C44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cs-CZ" dirty="0"/>
              <a:t>7.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33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657A8-4938-47F8-B22D-01C2EB4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D25987-E6DF-4EA9-A0DB-C67935FB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54" y="65988"/>
            <a:ext cx="4804937" cy="67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2DECB-CE89-497C-BA65-4C982D84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PROBÍHÁ VĚCNÉ HONOCENÍ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033576-F70A-47AD-97FE-9789E463D4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8030E71-A27C-4CEC-9EDF-46001E1F863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sz="1800" dirty="0"/>
              <a:t>Do VH postupuje žádost, která bude zaregistrována do systému od 15.9. do 13.10. se všemi povinnými přílohami </a:t>
            </a:r>
            <a:r>
              <a:rPr lang="cs-CZ" sz="1400" i="1" dirty="0"/>
              <a:t>(čestné prohlášení, obchodní plán, VZZ)</a:t>
            </a:r>
            <a:endParaRPr lang="es-MX" sz="1400" i="1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4C656A8-6C2D-42C8-B86A-ADE01CE960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95439" y="3069034"/>
            <a:ext cx="9901235" cy="7199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800" dirty="0"/>
              <a:t>Všechny platné žádosti budou podrobeny </a:t>
            </a:r>
            <a:r>
              <a:rPr lang="cs-CZ" sz="1800" b="1" dirty="0"/>
              <a:t>I. fázi VH</a:t>
            </a:r>
            <a:r>
              <a:rPr lang="cs-CZ" sz="1800" dirty="0"/>
              <a:t>, které provádí hodnotící komise SIC </a:t>
            </a:r>
            <a:r>
              <a:rPr lang="cs-CZ" sz="1400" dirty="0"/>
              <a:t>(bez osobního setkání, podle doložené žádosti a příloh); hodnotícího protokolu </a:t>
            </a:r>
            <a:r>
              <a:rPr lang="cs-CZ" sz="1400" b="1" dirty="0">
                <a:hlinkClick r:id="rId2"/>
              </a:rPr>
              <a:t>INO</a:t>
            </a:r>
            <a:r>
              <a:rPr lang="cs-CZ" sz="1400" dirty="0"/>
              <a:t> a </a:t>
            </a:r>
            <a:r>
              <a:rPr lang="cs-CZ" sz="1400" b="1" dirty="0">
                <a:hlinkClick r:id="rId3"/>
              </a:rPr>
              <a:t>EX</a:t>
            </a:r>
            <a:endParaRPr lang="es-MX" sz="1400" b="1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F899495-5E42-4999-A440-41CAD2357B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s-CZ" sz="1800" dirty="0"/>
              <a:t>Všechny žádosti, které prošly I. fází VH postupují k  </a:t>
            </a:r>
            <a:r>
              <a:rPr lang="cs-CZ" sz="1800" b="1" dirty="0"/>
              <a:t>hodnocení formálnímu</a:t>
            </a:r>
            <a:endParaRPr lang="es-MX" sz="1800" b="1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7E547E6-245B-4635-9B38-6D44F2E1CF3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sz="1800" dirty="0"/>
              <a:t>Všechny žádosti, které vyhověly FH, postupují do </a:t>
            </a:r>
            <a:r>
              <a:rPr lang="cs-CZ" sz="1800" b="1" dirty="0"/>
              <a:t>II. fáze VH</a:t>
            </a:r>
            <a:r>
              <a:rPr lang="cs-CZ" sz="1800" dirty="0"/>
              <a:t>, které se realizuje osobní prezentací a obhajobou projektu před hodnotící komisí sestávající ze dvou zástupců SIC a externího experta </a:t>
            </a:r>
            <a:r>
              <a:rPr lang="cs-CZ" sz="1400" i="1" dirty="0"/>
              <a:t>(PPT prezentace, rozpočet; časová dotace: 15 minut prezentace, 15 minut dotazy)</a:t>
            </a:r>
            <a:endParaRPr lang="es-MX" sz="1400" i="1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D745A9F-6C9B-47E3-8E2E-892A67F544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532575D-C58C-41BA-A234-5F4371C11AF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2D06C5EC-FC32-4AEE-9135-ACF6D9216D7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841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38DAE-4623-4FA9-9D69-2A5BE5AC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80A867-50ED-426F-9B70-6F0C54906F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C4F5AD3-2B13-4691-84EA-20C348A77A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sz="1800" dirty="0"/>
              <a:t>Vyhlášení výzvy a příjem žádostí       od 15.9. do 13.10.2023</a:t>
            </a:r>
            <a:endParaRPr lang="es-MX" sz="18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5C37DCB-9FAA-4A99-8674-CE59B2EA4F7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cs-CZ" sz="1800" dirty="0" err="1"/>
              <a:t>I.fáze</a:t>
            </a:r>
            <a:r>
              <a:rPr lang="cs-CZ" sz="1800" dirty="0"/>
              <a:t> věcného hodnocení</a:t>
            </a:r>
            <a:endParaRPr lang="es-MX" sz="18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D7D0174-53B3-4CA6-B6CA-BA67ED5385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s-CZ" sz="1800" dirty="0"/>
              <a:t>Formální hodnocení</a:t>
            </a:r>
            <a:endParaRPr lang="es-MX" sz="18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3FF1392-8FF0-442E-BFCE-B864537953A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1800" dirty="0"/>
              <a:t>II. fáze věcného hodnocení</a:t>
            </a:r>
            <a:endParaRPr lang="es-MX" sz="1800" dirty="0"/>
          </a:p>
          <a:p>
            <a:endParaRPr lang="cs-CZ" sz="18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E750DF0B-2380-4453-903C-01B5BF80DDD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4CB315D-6B54-4A82-98FA-68D83937B24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3870DDF-364F-40CB-9F51-F165F5FC00E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3E08F290-B517-4EA8-87E2-F08EE8DF170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CD937C86-1092-44D1-B645-19DD349A954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1800" dirty="0"/>
              <a:t>Míra podpory INO: až 650 000 Kč nebo 65 % z celkových uznatelných nákladů, realizace 9 měsíců</a:t>
            </a:r>
            <a:endParaRPr lang="es-MX" sz="1800" dirty="0"/>
          </a:p>
          <a:p>
            <a:endParaRPr lang="es-MX" sz="1200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EDA86923-45C8-407F-8E5B-7091D1F74C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1800" dirty="0"/>
              <a:t>INO: 50 % EX ANTE při podpisu smlouvy 50% EX POST po dokončení projektu</a:t>
            </a:r>
            <a:endParaRPr lang="es-MX" sz="1800" dirty="0"/>
          </a:p>
          <a:p>
            <a:endParaRPr lang="es-MX" dirty="0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1A16719-C84A-49DE-8FA2-9CFCCD9F361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cs-CZ" sz="1800" dirty="0"/>
          </a:p>
          <a:p>
            <a:r>
              <a:rPr lang="cs-CZ" sz="1800" dirty="0"/>
              <a:t>Míra podpory EX: až 300 000 Kč nebo 65 % z celkových uznatelných nákladů, realizace 6 měsíců</a:t>
            </a:r>
            <a:endParaRPr lang="es-MX" sz="1800" dirty="0"/>
          </a:p>
          <a:p>
            <a:endParaRPr lang="es-MX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311E1463-1441-4102-A102-C6131A6D02B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cs-CZ" sz="1800" dirty="0"/>
              <a:t>EX: 100 % EX POST po dokončení projektu </a:t>
            </a:r>
            <a:endParaRPr lang="es-MX" sz="1800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8D8EAC46-4F63-4C12-8929-06608CE1245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4254501A-4F83-4F5C-B363-66B84C41DE4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Zástupný symbol pro text 17">
            <a:extLst>
              <a:ext uri="{FF2B5EF4-FFF2-40B4-BE49-F238E27FC236}">
                <a16:creationId xmlns:a16="http://schemas.microsoft.com/office/drawing/2014/main" id="{3F77B77E-7763-402C-AA79-077CED7920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551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201250-161B-4C36-8D41-7964F777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1925"/>
            <a:ext cx="10801350" cy="1133475"/>
          </a:xfrm>
        </p:spPr>
        <p:txBody>
          <a:bodyPr/>
          <a:lstStyle/>
          <a:p>
            <a:r>
              <a:rPr lang="cs-CZ" sz="2800" dirty="0"/>
              <a:t>ČASTO KLADENÉ OTÁZKY</a:t>
            </a:r>
            <a:endParaRPr lang="es-MX" sz="2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174CD9-322D-4E51-A263-5DA7EA67F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3200400"/>
            <a:ext cx="10801350" cy="27495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MX" b="1" dirty="0"/>
              <a:t>Pokud mi běží projekt z INO:EX 23 -I, mohu podat žádost do INO:EX 23-II ?.</a:t>
            </a: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r>
              <a:rPr lang="es-MX" dirty="0"/>
              <a:t>V zásadě ne, ale pokud vám běží například INO, můžete podat žádost do EX, do INO nemůžete. Předchozí projekt musí být ukončen, čímž se myslí proplacen.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</a:pPr>
            <a:r>
              <a:rPr lang="cs-CZ" b="1" dirty="0"/>
              <a:t>Bude možné si realizaci projektu prodloužit?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Ne nad rámec 9 nebo 6 měsíců stanovených v pravidlech výzvy.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</a:pPr>
            <a:r>
              <a:rPr lang="cs-CZ" b="1" dirty="0"/>
              <a:t>Lze realizaci projektu ukončit dříve?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Ano. Pokud ukončíte realizaci projektu dříve než ve smluvně stanovenou dobu, podáte žádost o proplacení dotace a závěrečné vyhodnocení se uskuteční také dříve, stejně jako proplacení dotace.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</a:pPr>
            <a:r>
              <a:rPr lang="cs-CZ" b="1" dirty="0"/>
              <a:t>Bude možné podat žádost i příští rok?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dirty="0"/>
              <a:t>Ano, plánujeme vyhlášení dvou dalších výzev s přibližně stejnou alokací.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es-MX" dirty="0"/>
          </a:p>
          <a:p>
            <a:pPr>
              <a:spcBef>
                <a:spcPts val="0"/>
              </a:spcBef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445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2498F-D8E6-4BC2-87C4-AB634A68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624207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TROCHA HISTORIE</a:t>
            </a:r>
            <a:br>
              <a:rPr lang="cs-CZ" dirty="0"/>
            </a:br>
            <a:br>
              <a:rPr lang="cs-CZ" dirty="0"/>
            </a:br>
            <a:r>
              <a:rPr lang="cs-CZ" sz="2400" dirty="0">
                <a:solidFill>
                  <a:schemeClr val="tx1"/>
                </a:solidFill>
              </a:rPr>
              <a:t>Program INO:EX (2021) je syntézou předchozích zkušeností s programy</a:t>
            </a:r>
            <a:br>
              <a:rPr lang="cs-CZ" sz="2400" dirty="0">
                <a:solidFill>
                  <a:schemeClr val="tx1"/>
                </a:solidFill>
              </a:rPr>
            </a:b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7956B6-F8B1-4BB9-B519-86F6C146B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2957804"/>
            <a:ext cx="5040000" cy="240729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INOVAČNÍ VOUCHER (2016 - 2020)</a:t>
            </a:r>
          </a:p>
          <a:p>
            <a:pPr marL="0" indent="0">
              <a:buNone/>
            </a:pPr>
            <a:r>
              <a:rPr lang="cs-CZ" dirty="0"/>
              <a:t>Spolupráce firma x výzkumná organizace</a:t>
            </a:r>
            <a:endParaRPr lang="es-MX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57D3D51-1EFB-4603-9EDB-63289AE510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6363" y="3032448"/>
            <a:ext cx="5040000" cy="213671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KREATIVNÍ VOUCHER (2018 - 2020)</a:t>
            </a:r>
          </a:p>
          <a:p>
            <a:pPr marL="0" indent="0">
              <a:buNone/>
            </a:pPr>
            <a:r>
              <a:rPr lang="cs-CZ" dirty="0"/>
              <a:t>Spolupráce firma x kreativní sektor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273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E5BBA-06AA-4865-BF59-61E6EE49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02BD17-7B0D-4CA8-8C79-7519E506F0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295400"/>
            <a:ext cx="10801350" cy="46545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b="1" dirty="0"/>
              <a:t>Co jsou to celkové náklady na projekt?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Jsou to všechny náklady, které jsou vynaloženy na realizaci projektu, mohou sestávat z uznatelných i neuznatelných nákladů.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 </a:t>
            </a:r>
          </a:p>
          <a:p>
            <a:pPr lvl="0">
              <a:spcBef>
                <a:spcPts val="0"/>
              </a:spcBef>
            </a:pPr>
            <a:r>
              <a:rPr lang="cs-CZ" b="1" dirty="0"/>
              <a:t>Co jsou to celkové uznatelné náklady na projekt?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To jsou takové náklady, které lze hradit z dotace a přímo souvisí s realizací projektu. Například nákup licence na jeden rok – firma bude na projektu pracovat 9 měsíců, SIC uzná 9/12 ceny licence. Nákup nezbytných zařízení v přiměřeném počtu. Náklady na návrh tisků + zkušební vzorek (nikoliv celý náklad)…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 </a:t>
            </a:r>
          </a:p>
          <a:p>
            <a:pPr lvl="0">
              <a:spcBef>
                <a:spcPts val="0"/>
              </a:spcBef>
            </a:pPr>
            <a:r>
              <a:rPr lang="cs-CZ" b="1" dirty="0"/>
              <a:t>Jaké náklady nejsou uznatelné a nelze je hradit z dotace?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Investiční náklady – to je například nákup výrobní linky. Dále pronájem výrobních, výstavních či reklamních prostor (platí i pro virtuální prostor), právní služby.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06392-C38A-4ABF-BA47-0E374423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F3132-B2B8-4E51-9F6D-32473595CA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/>
              <a:t>Pokud postoupím do II. Fáze věcného hodnocení, co budu potřebovat?</a:t>
            </a:r>
          </a:p>
          <a:p>
            <a:pPr marL="0" indent="0">
              <a:buNone/>
            </a:pPr>
            <a:r>
              <a:rPr lang="cs-CZ" dirty="0"/>
              <a:t>Připravíte si PPT prezentaci a harmonogram finanční a časové dotace projektu podle předepsaného vzoru a obojí představíte osobně hodnotící komisi během cca 30 minut. </a:t>
            </a:r>
          </a:p>
          <a:p>
            <a:r>
              <a:rPr lang="cs-CZ" b="1" dirty="0"/>
              <a:t>Za jak dlouho se dozvím, zda moje žádost postoupila?</a:t>
            </a:r>
          </a:p>
          <a:p>
            <a:pPr marL="0" indent="0">
              <a:buNone/>
            </a:pPr>
            <a:r>
              <a:rPr lang="cs-CZ" dirty="0"/>
              <a:t>Po ukončení příjmu žádostí bude mít hodnotící komise 30 dní na vyhodnocení žádostí v I. fázi. Pak bude následovat formální hodnocení a II. Fáze věcného hodnocení. V lednu 2024 by měly být známy výsledky a podepisovat se smlouvy.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141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8B7A5-C1B5-421B-89A7-1AAA465E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KOHO SE MŮŽETE OBRÁTIT</a:t>
            </a:r>
            <a:endParaRPr lang="es-MX" dirty="0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E9BDF3D1-5DD9-4822-969F-214FA06E52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419473" y="1104178"/>
            <a:ext cx="1580222" cy="1580222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EE14ABA-D847-4059-B217-F6EF087ED7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1DFEBBDB-4B17-43ED-A1F6-C2EDAE3AAD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9419473" y="3962400"/>
            <a:ext cx="1651696" cy="1651696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8FB5C6D-9095-4296-BF8C-D33499B89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/>
              <a:t>BARBARA SVOJANOVSKÁ</a:t>
            </a:r>
          </a:p>
          <a:p>
            <a:r>
              <a:rPr lang="en-US" sz="1200" b="0" i="1" dirty="0"/>
              <a:t>Key Account</a:t>
            </a:r>
            <a:r>
              <a:rPr lang="cs-CZ" sz="1200" b="0" i="1" dirty="0"/>
              <a:t> </a:t>
            </a:r>
            <a:r>
              <a:rPr lang="en-US" sz="1200" b="0" i="1" dirty="0"/>
              <a:t>Manager</a:t>
            </a:r>
            <a:endParaRPr lang="cs-CZ" sz="1200" b="0" i="1" dirty="0"/>
          </a:p>
          <a:p>
            <a:r>
              <a:rPr lang="en-US" sz="1200" b="0" u="sng" dirty="0"/>
              <a:t>svojanovska@s-ic.cz</a:t>
            </a:r>
            <a:endParaRPr lang="en-US" sz="1200" b="0" dirty="0"/>
          </a:p>
          <a:p>
            <a:r>
              <a:rPr lang="en-US" sz="1200" b="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+420 775 742 431</a:t>
            </a:r>
            <a:endParaRPr lang="en-US" sz="12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2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4419DCB-E21A-415A-9D9A-460D98EB08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1200" dirty="0"/>
              <a:t>BENEDIKT FISCHER</a:t>
            </a:r>
          </a:p>
          <a:p>
            <a:r>
              <a:rPr lang="cs-CZ" sz="1200" b="0" i="1" dirty="0"/>
              <a:t>Business </a:t>
            </a:r>
            <a:r>
              <a:rPr lang="cs-CZ" sz="1200" b="0" i="1" dirty="0" err="1"/>
              <a:t>Innovation</a:t>
            </a:r>
            <a:r>
              <a:rPr lang="cs-CZ" sz="1200" b="0" i="1" dirty="0"/>
              <a:t> </a:t>
            </a:r>
            <a:r>
              <a:rPr lang="cs-CZ" sz="1200" b="0" i="1" dirty="0" err="1"/>
              <a:t>Manager</a:t>
            </a:r>
            <a:endParaRPr lang="cs-CZ" sz="1200" b="0" i="1" dirty="0"/>
          </a:p>
          <a:p>
            <a:r>
              <a:rPr lang="cs-CZ" sz="1200" b="0" u="sng" dirty="0"/>
              <a:t>fischer@s-ic.cz</a:t>
            </a:r>
            <a:endParaRPr lang="cs-CZ" sz="1200" b="0" dirty="0"/>
          </a:p>
          <a:p>
            <a:r>
              <a:rPr lang="cs-CZ" sz="1200" b="0" u="sng" dirty="0">
                <a:hlinkClick r:id="rId5"/>
              </a:rPr>
              <a:t>+420 720 074 817</a:t>
            </a:r>
            <a:endParaRPr lang="cs-CZ" sz="1200" b="0" dirty="0"/>
          </a:p>
          <a:p>
            <a:endParaRPr lang="es-MX" sz="1200" dirty="0"/>
          </a:p>
        </p:txBody>
      </p:sp>
      <p:sp>
        <p:nvSpPr>
          <p:cNvPr id="8" name="Zástupný symbol obrázku 2">
            <a:extLst>
              <a:ext uri="{FF2B5EF4-FFF2-40B4-BE49-F238E27FC236}">
                <a16:creationId xmlns:a16="http://schemas.microsoft.com/office/drawing/2014/main" id="{1000F689-B0D6-4D23-9C80-219E073AC0AA}"/>
              </a:ext>
            </a:extLst>
          </p:cNvPr>
          <p:cNvSpPr txBox="1">
            <a:spLocks/>
          </p:cNvSpPr>
          <p:nvPr/>
        </p:nvSpPr>
        <p:spPr>
          <a:xfrm>
            <a:off x="9156675" y="765323"/>
            <a:ext cx="2340000" cy="2340000"/>
          </a:xfrm>
          <a:custGeom>
            <a:avLst/>
            <a:gdLst>
              <a:gd name="connsiteX0" fmla="*/ 0 w 2625913"/>
              <a:gd name="connsiteY0" fmla="*/ 0 h 2219681"/>
              <a:gd name="connsiteX1" fmla="*/ 2625913 w 2625913"/>
              <a:gd name="connsiteY1" fmla="*/ 0 h 2219681"/>
              <a:gd name="connsiteX2" fmla="*/ 2625913 w 2625913"/>
              <a:gd name="connsiteY2" fmla="*/ 2219681 h 2219681"/>
              <a:gd name="connsiteX3" fmla="*/ 0 w 2625913"/>
              <a:gd name="connsiteY3" fmla="*/ 2219681 h 2219681"/>
              <a:gd name="connsiteX4" fmla="*/ 0 w 2625913"/>
              <a:gd name="connsiteY4" fmla="*/ 1892168 h 2219681"/>
              <a:gd name="connsiteX5" fmla="*/ 352834 w 2625913"/>
              <a:gd name="connsiteY5" fmla="*/ 1892168 h 2219681"/>
              <a:gd name="connsiteX6" fmla="*/ 352834 w 2625913"/>
              <a:gd name="connsiteY6" fmla="*/ 327505 h 2219681"/>
              <a:gd name="connsiteX7" fmla="*/ 0 w 2625913"/>
              <a:gd name="connsiteY7" fmla="*/ 327505 h 22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913" h="2219681">
                <a:moveTo>
                  <a:pt x="0" y="0"/>
                </a:moveTo>
                <a:lnTo>
                  <a:pt x="2625913" y="0"/>
                </a:lnTo>
                <a:lnTo>
                  <a:pt x="2625913" y="2219681"/>
                </a:lnTo>
                <a:lnTo>
                  <a:pt x="0" y="2219681"/>
                </a:lnTo>
                <a:lnTo>
                  <a:pt x="0" y="1892168"/>
                </a:lnTo>
                <a:lnTo>
                  <a:pt x="352834" y="1892168"/>
                </a:lnTo>
                <a:lnTo>
                  <a:pt x="352834" y="327505"/>
                </a:lnTo>
                <a:lnTo>
                  <a:pt x="0" y="32750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401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15674-4697-45BD-9B1B-9E0ACA6C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KOHO SE MŮŽETE OBRÁTIT</a:t>
            </a:r>
            <a:endParaRPr lang="es-MX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86BA9ED3-1905-4D91-AF2B-B0E0FB6275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9501921" y="1092639"/>
            <a:ext cx="1649507" cy="1649507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6192607-4617-47E6-9F09-5968204687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92B6A139-CE39-456F-ADA7-8E1E96D8936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9501920" y="3940264"/>
            <a:ext cx="1649507" cy="1649507"/>
          </a:xfrm>
          <a:prstGeom prst="rect">
            <a:avLst/>
          </a:prstGeo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D4D425B-10C2-40B5-8B58-155F313C5A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/>
              <a:t>JIŘÍ ŠTĚRBA</a:t>
            </a:r>
          </a:p>
          <a:p>
            <a:r>
              <a:rPr lang="en-US" sz="1200" b="0" i="1" dirty="0"/>
              <a:t>Business Innovation Manager</a:t>
            </a:r>
            <a:endParaRPr lang="cs-CZ" sz="1200" b="0" i="1" dirty="0"/>
          </a:p>
          <a:p>
            <a:r>
              <a:rPr lang="en-US" sz="1200" b="0" u="sng" dirty="0"/>
              <a:t>sterba@s-ic.cz</a:t>
            </a:r>
            <a:endParaRPr lang="en-US" sz="1200" b="0" dirty="0"/>
          </a:p>
          <a:p>
            <a:r>
              <a:rPr lang="en-US" sz="1200" b="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+420 602 114 116</a:t>
            </a:r>
            <a:endParaRPr lang="en-US" sz="12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MX" sz="1200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5624E9A3-C9C8-47D8-8240-EA958D460A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1200" dirty="0"/>
              <a:t>PETR PAČES</a:t>
            </a:r>
          </a:p>
          <a:p>
            <a:r>
              <a:rPr lang="cs-CZ" sz="1200" b="0" i="1" dirty="0"/>
              <a:t>Digital </a:t>
            </a:r>
            <a:r>
              <a:rPr lang="cs-CZ" sz="1200" b="0" i="1" dirty="0" err="1"/>
              <a:t>Innovation</a:t>
            </a:r>
            <a:r>
              <a:rPr lang="cs-CZ" sz="1200" b="0" i="1" dirty="0"/>
              <a:t> </a:t>
            </a:r>
            <a:r>
              <a:rPr lang="cs-CZ" sz="1200" b="0" i="1" dirty="0" err="1"/>
              <a:t>Manager</a:t>
            </a:r>
            <a:endParaRPr lang="cs-CZ" sz="1200" b="0" i="1" dirty="0"/>
          </a:p>
          <a:p>
            <a:r>
              <a:rPr lang="cs-CZ" sz="1200" b="0" u="sng" dirty="0"/>
              <a:t>paces@s-ic.cz</a:t>
            </a:r>
            <a:endParaRPr lang="cs-CZ" sz="1200" b="0" dirty="0"/>
          </a:p>
          <a:p>
            <a:r>
              <a:rPr lang="cs-CZ" sz="1200" b="0" u="sng" dirty="0">
                <a:hlinkClick r:id="rId5"/>
              </a:rPr>
              <a:t>+420 775 203 115</a:t>
            </a:r>
            <a:endParaRPr lang="cs-CZ" sz="1200" b="0" dirty="0"/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5187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D888E-1D8C-48E0-8342-F348869B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2331422"/>
          </a:xfrm>
        </p:spPr>
        <p:txBody>
          <a:bodyPr/>
          <a:lstStyle/>
          <a:p>
            <a:pPr algn="ctr"/>
            <a:r>
              <a:rPr lang="cs-CZ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DALŠÍ SIC PROGRAMY </a:t>
            </a:r>
            <a:r>
              <a:rPr lang="cs-CZ" sz="3200" dirty="0"/>
              <a:t>– pro MSP ze SČK</a:t>
            </a:r>
            <a:br>
              <a:rPr lang="cs-CZ" sz="3200" dirty="0"/>
            </a:br>
            <a:endParaRPr lang="cs-CZ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44D029-E23E-41B9-A955-8975FE056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640535"/>
          </a:xfrm>
        </p:spPr>
        <p:txBody>
          <a:bodyPr/>
          <a:lstStyle/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D866DC-D258-465F-A732-37D834F16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760662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INO:EX 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PLATINN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CIRKULÁRKA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–UP NOW!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03DFAC5-6FA7-4FD3-8DA0-309208704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565890"/>
          </a:xfrm>
        </p:spPr>
        <p:txBody>
          <a:bodyPr/>
          <a:lstStyle/>
          <a:p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NEFINANČNÍ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1DA254-A86B-44F4-8BF3-D9901BE9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21697"/>
            <a:ext cx="5183188" cy="286796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 CONNECT 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KOMUNITA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DOTAČNÍ PORADENSTVÍ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SCIENCE4BUSINESS</a:t>
            </a:r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65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14264-B2D1-413E-AB24-DBED9363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NAŠE MOTTO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E4EB4B-ADDA-4D2C-ACE0-06744530F5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RYCHLE</a:t>
            </a:r>
          </a:p>
          <a:p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EFEKTIVNĚ </a:t>
            </a:r>
          </a:p>
          <a:p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MINIMÁLNÍ BYROKTATICKOU ZÁTĚŽÍ PRO KLIENTA </a:t>
            </a:r>
          </a:p>
          <a:p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S OSOBNÍM PŘÍSTUPEM</a:t>
            </a:r>
          </a:p>
          <a:p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PROFESIONÁLNĚ</a:t>
            </a:r>
          </a:p>
          <a:p>
            <a:r>
              <a:rPr lang="cs-CZ" b="1" dirty="0"/>
              <a:t>S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66531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FDC65-DCE5-47DF-89CA-AADA8089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30A1A6-FEFB-49BD-A38B-C5B078F8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48" y="9377"/>
            <a:ext cx="8161244" cy="68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6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9D327-5D0F-4497-96FF-A5F7A2AB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A78897-774F-4226-9A83-9CE8E84D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0B3D2A8-C0DF-455D-AAC8-225D16930BD5}"/>
              </a:ext>
            </a:extLst>
          </p:cNvPr>
          <p:cNvSpPr txBox="1"/>
          <p:nvPr/>
        </p:nvSpPr>
        <p:spPr>
          <a:xfrm>
            <a:off x="4554070" y="4312024"/>
            <a:ext cx="61497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Děkujeme za Vaši pozornost! </a:t>
            </a:r>
            <a:r>
              <a:rPr lang="cs-CZ" sz="1400" b="1" dirty="0">
                <a:solidFill>
                  <a:schemeClr val="bg1"/>
                </a:solidFill>
              </a:rPr>
              <a:t>A pokud bude mít jakékoliv dotazy, neváhejte nás kontaktovat, rádi vše zodpovíme. 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AEA0E-81DD-4DF7-9506-EF157B4E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 MINULOSTI PODPOŘENÉ 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DAA1B6-B181-4159-8C84-2D1F5F855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08375"/>
            <a:ext cx="5181600" cy="508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/>
              <a:t>INO:EX 22</a:t>
            </a:r>
          </a:p>
          <a:p>
            <a:pPr marL="0" indent="0">
              <a:buNone/>
            </a:pPr>
            <a:r>
              <a:rPr lang="cs-CZ" sz="2800" dirty="0"/>
              <a:t>Alokace cca 6 mil</a:t>
            </a:r>
          </a:p>
          <a:p>
            <a:pPr marL="0" indent="0">
              <a:buNone/>
            </a:pPr>
            <a:r>
              <a:rPr lang="cs-CZ" sz="2800" dirty="0"/>
              <a:t>Celkem bylo podpořeno </a:t>
            </a:r>
          </a:p>
          <a:p>
            <a:pPr marL="0" indent="0">
              <a:buNone/>
            </a:pPr>
            <a:r>
              <a:rPr lang="cs-CZ" sz="2800" dirty="0"/>
              <a:t>18 projektů </a:t>
            </a:r>
          </a:p>
          <a:p>
            <a:pPr marL="0" indent="0">
              <a:buNone/>
            </a:pPr>
            <a:r>
              <a:rPr lang="cs-CZ" sz="2800" dirty="0"/>
              <a:t>INO 10</a:t>
            </a:r>
          </a:p>
          <a:p>
            <a:pPr marL="0" indent="0">
              <a:buNone/>
            </a:pPr>
            <a:r>
              <a:rPr lang="cs-CZ" sz="2800" dirty="0"/>
              <a:t>EX 8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C3BCDF-B4CF-455A-B635-458D52E3D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/>
              <a:t>INO:EX 23</a:t>
            </a:r>
          </a:p>
          <a:p>
            <a:pPr marL="0" indent="0">
              <a:buNone/>
            </a:pPr>
            <a:r>
              <a:rPr lang="cs-CZ" sz="2800" dirty="0"/>
              <a:t>Alokace cca 13,3 mil</a:t>
            </a:r>
          </a:p>
          <a:p>
            <a:pPr marL="0" indent="0">
              <a:buNone/>
            </a:pPr>
            <a:r>
              <a:rPr lang="cs-CZ" sz="2800" dirty="0"/>
              <a:t>Celkem bylo podpořeno </a:t>
            </a:r>
          </a:p>
          <a:p>
            <a:pPr marL="0" indent="0">
              <a:buNone/>
            </a:pPr>
            <a:r>
              <a:rPr lang="cs-CZ" sz="2800" dirty="0"/>
              <a:t>28 projektů </a:t>
            </a:r>
          </a:p>
          <a:p>
            <a:pPr marL="0" indent="0">
              <a:buNone/>
            </a:pPr>
            <a:r>
              <a:rPr lang="cs-CZ" sz="2800" dirty="0"/>
              <a:t>INO 19</a:t>
            </a:r>
          </a:p>
          <a:p>
            <a:pPr marL="0" indent="0">
              <a:buNone/>
            </a:pPr>
            <a:r>
              <a:rPr lang="cs-CZ" sz="2800" dirty="0"/>
              <a:t>EX 9</a:t>
            </a:r>
          </a:p>
          <a:p>
            <a:pPr marL="0" indent="0">
              <a:buNone/>
            </a:pP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9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27891-C976-455C-A8BB-C0B673E4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cap="all" dirty="0"/>
              <a:t>PROGRAM INO:EX SE STAL NÁRODNÍM VÍTĚZEM </a:t>
            </a:r>
            <a:br>
              <a:rPr lang="cs-CZ" sz="2800" cap="all" dirty="0"/>
            </a:br>
            <a:r>
              <a:rPr lang="cs-CZ" sz="2800" cap="all" dirty="0"/>
              <a:t>EVROPSKÉ CENY ZA PODPORU PODNIKÁNÍ 2023</a:t>
            </a:r>
            <a:br>
              <a:rPr lang="cs-CZ" b="0" cap="all" dirty="0"/>
            </a:br>
            <a:endParaRPr lang="es-MX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3DA33C-58A6-4474-A409-344292CD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2" y="1247776"/>
            <a:ext cx="3817912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61F60-D7AB-4668-9BBE-55895E02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59633"/>
            <a:ext cx="10801350" cy="1380930"/>
          </a:xfrm>
        </p:spPr>
        <p:txBody>
          <a:bodyPr/>
          <a:lstStyle/>
          <a:p>
            <a:r>
              <a:rPr lang="cs-CZ" dirty="0"/>
              <a:t>CO JE INO:EX?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E829D-B586-48FC-97FE-F36D6EE18E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PROGRAM, KTERÝ POSKYTUJE </a:t>
            </a:r>
            <a:r>
              <a:rPr lang="cs-CZ" b="1" dirty="0"/>
              <a:t>NEINVESTIČNÍ</a:t>
            </a:r>
            <a:r>
              <a:rPr lang="cs-CZ" dirty="0"/>
              <a:t> FINANČNÍ PODPORU NA POSÍLENÍ INOVAČNÍHO A EKONOMICKÉHO EKOSYSTÉM STŘEDOČESKÉHO KRAJE</a:t>
            </a:r>
          </a:p>
          <a:p>
            <a:r>
              <a:rPr lang="cs-CZ" dirty="0"/>
              <a:t>FINANČNÍ PROSTŘEDKY POSKYTUJE STŘEDOČESKÝ KRAJ </a:t>
            </a:r>
          </a:p>
          <a:p>
            <a:r>
              <a:rPr lang="cs-CZ" dirty="0"/>
              <a:t>V REŽIMU </a:t>
            </a:r>
            <a:r>
              <a:rPr lang="cs-CZ" dirty="0">
                <a:hlinkClick r:id="rId2"/>
              </a:rPr>
              <a:t>DE MINIMIS</a:t>
            </a:r>
            <a:endParaRPr lang="cs-CZ" dirty="0"/>
          </a:p>
          <a:p>
            <a:r>
              <a:rPr lang="cs-CZ" dirty="0"/>
              <a:t>ALOKACE PRO 2. KOLO – </a:t>
            </a:r>
            <a:r>
              <a:rPr lang="cs-CZ" b="1" dirty="0"/>
              <a:t>4 000 000 KČ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1370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A2D8-9528-43DA-984B-5511E369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KOHO JE PODPORA URČENA</a:t>
            </a:r>
            <a:endParaRPr lang="es-MX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F860CE-4109-4293-B183-FEAACF738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/>
              <a:t>1.</a:t>
            </a:r>
            <a:endParaRPr lang="es-MX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E884E1-AE29-4FCF-81EE-687F5B9F29B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s-CZ" dirty="0"/>
              <a:t>MALÝ A STŘEDNÍ PODNIK </a:t>
            </a:r>
            <a:r>
              <a:rPr lang="cs-CZ" sz="1200" dirty="0"/>
              <a:t>(MSP = pod 250 zaměstnanců) </a:t>
            </a:r>
            <a:r>
              <a:rPr lang="cs-CZ" dirty="0"/>
              <a:t>se sídlem nebo funkční provozovnou v SČK</a:t>
            </a:r>
            <a:endParaRPr lang="es-MX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CE781D-A6E0-4F69-8CEC-297FB6197E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cs-CZ" dirty="0"/>
              <a:t>MSP S VLASTNÍM PRODUKTEM, který činí min. 10 % z obratu</a:t>
            </a:r>
            <a:endParaRPr lang="es-MX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C48921C-26B4-4584-B14B-1E734C644E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s-CZ" dirty="0"/>
              <a:t>VLASTNÍ PRODUKT MÁ POTENCIÁL ŠKÁLOVATELNOSTI (rozšiřitelnosti)</a:t>
            </a:r>
            <a:endParaRPr lang="es-MX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085C3E1-51D2-4DEC-876D-3CCF53F622D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MSP S AMBICÍ POSUNOUT SE NA ŘÁDOVĚ VYŠŠÍ TRHY</a:t>
            </a:r>
            <a:endParaRPr lang="es-MX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69318A5-6741-4FAE-834E-AD50A6CBB70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s-CZ" dirty="0"/>
              <a:t>4.</a:t>
            </a:r>
            <a:endParaRPr lang="es-MX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D0AC626-A0C4-465B-975B-C6C10893457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s-CZ" dirty="0"/>
              <a:t>2.</a:t>
            </a:r>
            <a:endParaRPr lang="es-MX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FF3D3604-F7B7-493E-B3C6-95480B7273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s-CZ" dirty="0"/>
              <a:t>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40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1DDBB-16A9-446B-95DC-71F383DC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27" y="1101011"/>
            <a:ext cx="10814180" cy="418944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cs-CZ" dirty="0"/>
              <a:t>DATUM VYHLÁŠENÍ 2. KOLA INO:EX 23</a:t>
            </a:r>
            <a:br>
              <a:rPr lang="cs-CZ" dirty="0"/>
            </a:br>
            <a:r>
              <a:rPr lang="cs-CZ" dirty="0"/>
              <a:t>A PŘÍJEM ŽÁDOSTÍ</a:t>
            </a:r>
            <a:br>
              <a:rPr lang="cs-CZ" dirty="0"/>
            </a:br>
            <a:r>
              <a:rPr lang="cs-CZ" dirty="0"/>
              <a:t>od 15.9. do 13.10.2023</a:t>
            </a:r>
            <a:br>
              <a:rPr lang="cs-CZ" dirty="0"/>
            </a:br>
            <a:br>
              <a:rPr lang="cs-CZ" dirty="0"/>
            </a:br>
            <a:r>
              <a:rPr lang="cs-CZ" sz="1600" dirty="0"/>
              <a:t>UKONČENÍ PŘÍJMU ŽÁDOSTÍ 13.10.2023 v 24:00 hod.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809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0EE1E-6799-4307-B643-6C18E615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47393"/>
            <a:ext cx="10801350" cy="720000"/>
          </a:xfrm>
        </p:spPr>
        <p:txBody>
          <a:bodyPr/>
          <a:lstStyle/>
          <a:p>
            <a:r>
              <a:rPr lang="cs-CZ" dirty="0"/>
              <a:t>CO INO:EX 23-II NABÍZÍ</a:t>
            </a:r>
            <a:endParaRPr lang="es-MX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31C72-B3BA-4F57-A8AE-CFDF079F0B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1989138"/>
            <a:ext cx="5040000" cy="39608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b="1" dirty="0">
                <a:solidFill>
                  <a:srgbClr val="FF0000"/>
                </a:solidFill>
              </a:rPr>
              <a:t>INO</a:t>
            </a:r>
            <a:r>
              <a:rPr lang="cs-CZ" sz="3200" b="1" dirty="0">
                <a:solidFill>
                  <a:srgbClr val="FF0000"/>
                </a:solidFill>
              </a:rPr>
              <a:t> - </a:t>
            </a:r>
            <a:r>
              <a:rPr lang="cs-CZ" sz="1400" b="1" dirty="0">
                <a:solidFill>
                  <a:srgbClr val="FF0000"/>
                </a:solidFill>
              </a:rPr>
              <a:t>pro podporu inovací: </a:t>
            </a:r>
            <a:r>
              <a:rPr lang="cs-CZ" sz="1400" i="1" dirty="0">
                <a:solidFill>
                  <a:srgbClr val="FF0000"/>
                </a:solidFill>
              </a:rPr>
              <a:t>návrh nového produktu, jeho </a:t>
            </a:r>
            <a:r>
              <a:rPr lang="cs-CZ" sz="1400" i="1" dirty="0" err="1">
                <a:solidFill>
                  <a:srgbClr val="FF0000"/>
                </a:solidFill>
              </a:rPr>
              <a:t>prototypování</a:t>
            </a:r>
            <a:r>
              <a:rPr lang="cs-CZ" sz="1400" i="1" dirty="0">
                <a:solidFill>
                  <a:srgbClr val="FF0000"/>
                </a:solidFill>
              </a:rPr>
              <a:t>, návrh produktového designu, vývoj nové receptury, materiálu, nové technologie, aplikace…</a:t>
            </a:r>
            <a:endParaRPr lang="cs-CZ" sz="1400" b="1" i="1" dirty="0">
              <a:solidFill>
                <a:srgbClr val="FF0000"/>
              </a:solidFill>
            </a:endParaRPr>
          </a:p>
          <a:p>
            <a:r>
              <a:rPr lang="cs-CZ" dirty="0"/>
              <a:t>AŽ 650 000 Kč </a:t>
            </a:r>
            <a:r>
              <a:rPr lang="cs-CZ" sz="1400" i="1" dirty="0"/>
              <a:t>(min. částka je 50 000 Kč)</a:t>
            </a:r>
            <a:endParaRPr lang="cs-CZ" i="1" dirty="0"/>
          </a:p>
          <a:p>
            <a:r>
              <a:rPr lang="cs-CZ" dirty="0"/>
              <a:t>65 % z celkových uznatelných nákladů</a:t>
            </a:r>
          </a:p>
          <a:p>
            <a:r>
              <a:rPr lang="cs-CZ" dirty="0"/>
              <a:t>50 % EX ANTE při podpisu smlouvy</a:t>
            </a:r>
          </a:p>
          <a:p>
            <a:r>
              <a:rPr lang="cs-CZ" dirty="0"/>
              <a:t>50 % EX POST po dokončení projektu</a:t>
            </a:r>
          </a:p>
          <a:p>
            <a:r>
              <a:rPr lang="cs-CZ" dirty="0"/>
              <a:t>9 měsíců na realizaci </a:t>
            </a:r>
            <a:r>
              <a:rPr lang="cs-CZ" sz="1400" i="1" dirty="0"/>
              <a:t>(počítá se od data podpisu smlouvy)</a:t>
            </a:r>
          </a:p>
          <a:p>
            <a:r>
              <a:rPr lang="cs-CZ" dirty="0"/>
              <a:t>Uplatňování uznatelných nákladů od data podání přihlášky </a:t>
            </a:r>
          </a:p>
          <a:p>
            <a:endParaRPr lang="cs-CZ" sz="1400" dirty="0"/>
          </a:p>
          <a:p>
            <a:endParaRPr lang="es-MX" dirty="0"/>
          </a:p>
        </p:txBody>
      </p:sp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7C761069-9FF8-4FDE-A6CF-4DCD699CCCB3}"/>
              </a:ext>
            </a:extLst>
          </p:cNvPr>
          <p:cNvSpPr txBox="1">
            <a:spLocks/>
          </p:cNvSpPr>
          <p:nvPr/>
        </p:nvSpPr>
        <p:spPr>
          <a:xfrm>
            <a:off x="6248400" y="2141538"/>
            <a:ext cx="5400675" cy="3960812"/>
          </a:xfrm>
          <a:custGeom>
            <a:avLst/>
            <a:gdLst>
              <a:gd name="connsiteX0" fmla="*/ 468313 w 5400675"/>
              <a:gd name="connsiteY0" fmla="*/ 0 h 3960812"/>
              <a:gd name="connsiteX1" fmla="*/ 5400675 w 5400675"/>
              <a:gd name="connsiteY1" fmla="*/ 0 h 3960812"/>
              <a:gd name="connsiteX2" fmla="*/ 5400675 w 5400675"/>
              <a:gd name="connsiteY2" fmla="*/ 3960812 h 3960812"/>
              <a:gd name="connsiteX3" fmla="*/ 468313 w 5400675"/>
              <a:gd name="connsiteY3" fmla="*/ 3960812 h 3960812"/>
              <a:gd name="connsiteX4" fmla="*/ 468313 w 5400675"/>
              <a:gd name="connsiteY4" fmla="*/ 3374390 h 3960812"/>
              <a:gd name="connsiteX5" fmla="*/ 0 w 5400675"/>
              <a:gd name="connsiteY5" fmla="*/ 3374390 h 3960812"/>
              <a:gd name="connsiteX6" fmla="*/ 0 w 5400675"/>
              <a:gd name="connsiteY6" fmla="*/ 586422 h 3960812"/>
              <a:gd name="connsiteX7" fmla="*/ 468313 w 5400675"/>
              <a:gd name="connsiteY7" fmla="*/ 58642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675" h="3960812">
                <a:moveTo>
                  <a:pt x="468313" y="0"/>
                </a:moveTo>
                <a:lnTo>
                  <a:pt x="5400675" y="0"/>
                </a:lnTo>
                <a:lnTo>
                  <a:pt x="5400675" y="3960812"/>
                </a:lnTo>
                <a:lnTo>
                  <a:pt x="468313" y="3960812"/>
                </a:lnTo>
                <a:lnTo>
                  <a:pt x="468313" y="3374390"/>
                </a:lnTo>
                <a:lnTo>
                  <a:pt x="0" y="3374390"/>
                </a:lnTo>
                <a:lnTo>
                  <a:pt x="0" y="586422"/>
                </a:lnTo>
                <a:lnTo>
                  <a:pt x="468313" y="586422"/>
                </a:lnTo>
                <a:close/>
              </a:path>
            </a:pathLst>
          </a:custGeom>
        </p:spPr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3733D8-BC75-4BF3-82A4-D68EC3ED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782" y="205818"/>
            <a:ext cx="4699218" cy="27681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E39ABEA-8026-41D0-9AE4-DA84DB513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424" y="2333165"/>
            <a:ext cx="4014380" cy="23647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C12C663-0B20-44A7-9455-FA5137AA4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942" y="4520510"/>
            <a:ext cx="3469340" cy="204365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B7326EEE-1B51-4805-BA1B-F3254DC10D81}"/>
              </a:ext>
            </a:extLst>
          </p:cNvPr>
          <p:cNvSpPr/>
          <p:nvPr/>
        </p:nvSpPr>
        <p:spPr>
          <a:xfrm>
            <a:off x="10668000" y="225647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VETOFLEX</a:t>
            </a:r>
            <a:r>
              <a:rPr lang="cs-CZ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15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2368030-E10D-4338-90BF-3796356E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INO:EX 23-II NABÍZÍ</a:t>
            </a:r>
            <a:endParaRPr lang="es-MX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EC06A9-B160-41C3-8DC0-A536898E40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680" y="1467393"/>
            <a:ext cx="5040000" cy="4482557"/>
          </a:xfrm>
        </p:spPr>
        <p:txBody>
          <a:bodyPr/>
          <a:lstStyle/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EX – </a:t>
            </a:r>
            <a:r>
              <a:rPr lang="cs-CZ" sz="1400" b="1" dirty="0">
                <a:solidFill>
                  <a:srgbClr val="FF0000"/>
                </a:solidFill>
              </a:rPr>
              <a:t>pro podporu expanze produktu nebo firmy na trh: </a:t>
            </a:r>
            <a:r>
              <a:rPr lang="cs-CZ" sz="1400" i="1" dirty="0">
                <a:solidFill>
                  <a:srgbClr val="FF0000"/>
                </a:solidFill>
              </a:rPr>
              <a:t>návrh marketingové strategie, vizuální identity, pořízení produktové fotografie / videa, certifikace potřebné ke vstupu na trh, překlady, návrh prezentace na veletrzích… </a:t>
            </a:r>
          </a:p>
          <a:p>
            <a:r>
              <a:rPr lang="cs-CZ" dirty="0"/>
              <a:t>AŽ 300 000 Kč </a:t>
            </a:r>
            <a:r>
              <a:rPr lang="cs-CZ" sz="1400" i="1" dirty="0"/>
              <a:t>(min. částka je 50 000 Kč)</a:t>
            </a:r>
          </a:p>
          <a:p>
            <a:r>
              <a:rPr lang="cs-CZ" dirty="0"/>
              <a:t>65 % z celkových uznatelných nákladů</a:t>
            </a:r>
          </a:p>
          <a:p>
            <a:r>
              <a:rPr lang="cs-CZ" dirty="0"/>
              <a:t>100 % EX POST po dokončení projektu</a:t>
            </a:r>
          </a:p>
          <a:p>
            <a:r>
              <a:rPr lang="cs-CZ" dirty="0"/>
              <a:t>6 měsíců na realizaci </a:t>
            </a:r>
            <a:r>
              <a:rPr lang="cs-CZ" sz="1400" i="1" dirty="0"/>
              <a:t>(počítá se od data podpisu smlouvy)</a:t>
            </a:r>
          </a:p>
          <a:p>
            <a:r>
              <a:rPr lang="cs-CZ" dirty="0"/>
              <a:t>Uplatňování uznatelných nákladů od data podání přihlášky</a:t>
            </a:r>
          </a:p>
          <a:p>
            <a:endParaRPr lang="cs-CZ" dirty="0"/>
          </a:p>
          <a:p>
            <a:endParaRPr lang="cs-CZ" dirty="0"/>
          </a:p>
          <a:p>
            <a:endParaRPr lang="cs-CZ" sz="1400" dirty="0"/>
          </a:p>
          <a:p>
            <a:endParaRPr lang="cs-CZ" sz="1400" dirty="0"/>
          </a:p>
          <a:p>
            <a:endParaRPr lang="cs-CZ" dirty="0"/>
          </a:p>
          <a:p>
            <a:endParaRPr lang="es-MX" sz="2800" b="1" dirty="0">
              <a:solidFill>
                <a:srgbClr val="FF0000"/>
              </a:solidFill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BE56E3F-FA9B-4790-8BCD-27B2A85A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1" y="1347256"/>
            <a:ext cx="4253205" cy="2361415"/>
          </a:xfrm>
          <a:prstGeom prst="rect">
            <a:avLst/>
          </a:prstGeom>
        </p:spPr>
      </p:pic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C219448C-F3C8-4699-B28F-C02A39101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60" y="1728265"/>
            <a:ext cx="5403085" cy="3960812"/>
          </a:xfrm>
        </p:spPr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FDC420B-4B47-409A-89CD-20FD2D134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97" y="3614860"/>
            <a:ext cx="4436883" cy="24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8342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">
  <a:themeElements>
    <a:clrScheme name="SIC2020">
      <a:dk1>
        <a:srgbClr val="153272"/>
      </a:dk1>
      <a:lt1>
        <a:sysClr val="window" lastClr="FFFFFF"/>
      </a:lt1>
      <a:dk2>
        <a:srgbClr val="22AFB4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D"/>
      </a:accent4>
      <a:accent5>
        <a:srgbClr val="CB4289"/>
      </a:accent5>
      <a:accent6>
        <a:srgbClr val="E4E3E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bsahové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6E6F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ávěrečné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6E6F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nuálový">
  <a:themeElements>
    <a:clrScheme name="SIC2020">
      <a:dk1>
        <a:srgbClr val="153272"/>
      </a:dk1>
      <a:lt1>
        <a:sysClr val="window" lastClr="FFFFFF"/>
      </a:lt1>
      <a:dk2>
        <a:srgbClr val="00B1B6"/>
      </a:dk2>
      <a:lt2>
        <a:srgbClr val="FFFFFF"/>
      </a:lt2>
      <a:accent1>
        <a:srgbClr val="153272"/>
      </a:accent1>
      <a:accent2>
        <a:srgbClr val="00B1B6"/>
      </a:accent2>
      <a:accent3>
        <a:srgbClr val="E26A56"/>
      </a:accent3>
      <a:accent4>
        <a:srgbClr val="A9CD4E"/>
      </a:accent4>
      <a:accent5>
        <a:srgbClr val="CA4289"/>
      </a:accent5>
      <a:accent6>
        <a:srgbClr val="E4E3E3"/>
      </a:accent6>
      <a:hlink>
        <a:srgbClr val="153272"/>
      </a:hlink>
      <a:folHlink>
        <a:srgbClr val="153272"/>
      </a:folHlink>
    </a:clrScheme>
    <a:fontScheme name="SIC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2CADD169BDE84DAC9A654FF2AB6425" ma:contentTypeVersion="14" ma:contentTypeDescription="Vytvoří nový dokument" ma:contentTypeScope="" ma:versionID="3a579bdf9cd50d5c13b386f818c7d75b">
  <xsd:schema xmlns:xsd="http://www.w3.org/2001/XMLSchema" xmlns:xs="http://www.w3.org/2001/XMLSchema" xmlns:p="http://schemas.microsoft.com/office/2006/metadata/properties" xmlns:ns3="47ca3761-165e-47c0-a432-7b5de265426f" xmlns:ns4="90ccff3e-1128-4e63-bee6-9e8b8ec2f7cf" targetNamespace="http://schemas.microsoft.com/office/2006/metadata/properties" ma:root="true" ma:fieldsID="72e9d4ae2e19212af4e7b8455415b99d" ns3:_="" ns4:_="">
    <xsd:import namespace="47ca3761-165e-47c0-a432-7b5de265426f"/>
    <xsd:import namespace="90ccff3e-1128-4e63-bee6-9e8b8ec2f7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a3761-165e-47c0-a432-7b5de2654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cff3e-1128-4e63-bee6-9e8b8ec2f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ca3761-165e-47c0-a432-7b5de26542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9A4D23-54E3-4512-8105-49BA407C0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a3761-165e-47c0-a432-7b5de265426f"/>
    <ds:schemaRef ds:uri="90ccff3e-1128-4e63-bee6-9e8b8ec2f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9647B-DF66-461B-A7DF-7909E933F043}">
  <ds:schemaRefs>
    <ds:schemaRef ds:uri="http://schemas.microsoft.com/office/infopath/2007/PartnerControls"/>
    <ds:schemaRef ds:uri="90ccff3e-1128-4e63-bee6-9e8b8ec2f7cf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47ca3761-165e-47c0-a432-7b5de265426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53A48F-60B2-4F54-886F-84D5CC19FB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1587</Words>
  <Application>Microsoft Office PowerPoint</Application>
  <PresentationFormat>Širokoúhlá obrazovka</PresentationFormat>
  <Paragraphs>261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Segoe UI</vt:lpstr>
      <vt:lpstr>Wingdings</vt:lpstr>
      <vt:lpstr>Úvodní</vt:lpstr>
      <vt:lpstr>Obsahové</vt:lpstr>
      <vt:lpstr>Závěrečné</vt:lpstr>
      <vt:lpstr>Manuálový</vt:lpstr>
      <vt:lpstr>INO:EX 23 - II</vt:lpstr>
      <vt:lpstr>      TROCHA HISTORIE  Program INO:EX (2021) je syntézou předchozích zkušeností s programy </vt:lpstr>
      <vt:lpstr>V MINULOSTI PODPOŘENÉ PROJEKTY</vt:lpstr>
      <vt:lpstr>PROGRAM INO:EX SE STAL NÁRODNÍM VÍTĚZEM  EVROPSKÉ CENY ZA PODPORU PODNIKÁNÍ 2023 </vt:lpstr>
      <vt:lpstr>CO JE INO:EX?</vt:lpstr>
      <vt:lpstr>PRO KOHO JE PODPORA URČENA</vt:lpstr>
      <vt:lpstr>DATUM VYHLÁŠENÍ 2. KOLA INO:EX 23 A PŘÍJEM ŽÁDOSTÍ od 15.9. do 13.10.2023  UKONČENÍ PŘÍJMU ŽÁDOSTÍ 13.10.2023 v 24:00 hod.</vt:lpstr>
      <vt:lpstr>CO INO:EX 23-II NABÍZÍ</vt:lpstr>
      <vt:lpstr>CO INO:EX 23-II NABÍZÍ</vt:lpstr>
      <vt:lpstr> REALIZAČNÍ  HARMONOGRAM</vt:lpstr>
      <vt:lpstr> REALIZAČNÍ  HARMONOGRAM / ZMĚNY  oproti 1.výzvě</vt:lpstr>
      <vt:lpstr>ŽÁDOST O FINANČNÍ PODPORU V RÁMCI INO:EX 23-II</vt:lpstr>
      <vt:lpstr>VZOR ŽÁDOSTI INO</vt:lpstr>
      <vt:lpstr>Prezentace aplikace PowerPoint</vt:lpstr>
      <vt:lpstr>VZOR ŽÁDOSTI EX</vt:lpstr>
      <vt:lpstr>Prezentace aplikace PowerPoint</vt:lpstr>
      <vt:lpstr>JAK PROBÍHÁ VĚCNÉ HONOCENÍ</vt:lpstr>
      <vt:lpstr>SHRNUTÍ</vt:lpstr>
      <vt:lpstr>ČASTO KLADENÉ OTÁZKY</vt:lpstr>
      <vt:lpstr>Prezentace aplikace PowerPoint</vt:lpstr>
      <vt:lpstr>Prezentace aplikace PowerPoint</vt:lpstr>
      <vt:lpstr>NA KOHO SE MŮŽETE OBRÁTIT</vt:lpstr>
      <vt:lpstr>NA KOHO SE MŮŽETE OBRÁTIT</vt:lpstr>
      <vt:lpstr>DALŠÍ SIC PROGRAMY – pro MSP ze SČK </vt:lpstr>
      <vt:lpstr>NAŠE MOTTO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Staněk</dc:creator>
  <cp:lastModifiedBy>Barbara Svojanovská</cp:lastModifiedBy>
  <cp:revision>243</cp:revision>
  <dcterms:created xsi:type="dcterms:W3CDTF">2020-11-13T14:40:34Z</dcterms:created>
  <dcterms:modified xsi:type="dcterms:W3CDTF">2023-09-12T08:42:29Z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0x010100122CADD169BDE84DAC9A654FF2AB6425</vt:lpwstr>
  </property>
</Properties>
</file>